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0"/>
  </p:notesMasterIdLst>
  <p:sldIdLst>
    <p:sldId id="257" r:id="rId2"/>
    <p:sldId id="258" r:id="rId3"/>
    <p:sldId id="262" r:id="rId4"/>
    <p:sldId id="263" r:id="rId5"/>
    <p:sldId id="264" r:id="rId6"/>
    <p:sldId id="261" r:id="rId7"/>
    <p:sldId id="265" r:id="rId8"/>
    <p:sldId id="266" r:id="rId9"/>
    <p:sldId id="267" r:id="rId10"/>
    <p:sldId id="268" r:id="rId11"/>
    <p:sldId id="269" r:id="rId12"/>
    <p:sldId id="272" r:id="rId13"/>
    <p:sldId id="290" r:id="rId14"/>
    <p:sldId id="291" r:id="rId15"/>
    <p:sldId id="292" r:id="rId16"/>
    <p:sldId id="276" r:id="rId17"/>
    <p:sldId id="303" r:id="rId18"/>
    <p:sldId id="299" r:id="rId19"/>
    <p:sldId id="300" r:id="rId20"/>
    <p:sldId id="279" r:id="rId21"/>
    <p:sldId id="302" r:id="rId22"/>
    <p:sldId id="307" r:id="rId23"/>
    <p:sldId id="308" r:id="rId24"/>
    <p:sldId id="287" r:id="rId25"/>
    <p:sldId id="310" r:id="rId26"/>
    <p:sldId id="285" r:id="rId27"/>
    <p:sldId id="298" r:id="rId28"/>
    <p:sldId id="31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462" autoAdjust="0"/>
  </p:normalViewPr>
  <p:slideViewPr>
    <p:cSldViewPr snapToGrid="0" showGuides="1">
      <p:cViewPr varScale="1">
        <p:scale>
          <a:sx n="84" d="100"/>
          <a:sy n="84" d="100"/>
        </p:scale>
        <p:origin x="449" y="4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EFF2750D-B4B3-474C-8B62-8B638DC31F7E}">
      <dgm:prSet phldrT="[Text]" custT="1"/>
      <dgm:spPr/>
      <dgm:t>
        <a:bodyPr/>
        <a:lstStyle/>
        <a:p>
          <a:pPr algn="ctr"/>
          <a:r>
            <a:rPr lang="en-US" sz="1800" b="1" dirty="0"/>
            <a:t>SLO # 1</a:t>
          </a:r>
          <a:r>
            <a:rPr lang="en-US" sz="1800" dirty="0"/>
            <a:t>:(Knowledge): Students will demonstrate comprehensive knowledge of systems theory concepts and MFT models and techniques.</a:t>
          </a:r>
        </a:p>
      </dgm:t>
      <dgm:extLst>
        <a:ext uri="{E40237B7-FDA0-4F09-8148-C483321AD2D9}">
          <dgm14:cNvPr xmlns:dgm14="http://schemas.microsoft.com/office/drawing/2010/diagram" id="0" name="" title="Group A tasks"/>
        </a:ext>
      </dgm:extLst>
    </dgm:pt>
    <dgm:pt modelId="{AEBC78E6-CDDC-4C8F-A157-3C51E907FACD}" type="parTrans" cxnId="{A058DDA2-48CA-4E5B-B389-F71A59C262B0}">
      <dgm:prSet/>
      <dgm:spPr/>
      <dgm:t>
        <a:bodyPr/>
        <a:lstStyle/>
        <a:p>
          <a:endParaRPr lang="en-US"/>
        </a:p>
      </dgm:t>
    </dgm:pt>
    <dgm:pt modelId="{75C067D7-FCD2-4969-8F27-4BBDA88E75ED}" type="sibTrans" cxnId="{A058DDA2-48CA-4E5B-B389-F71A59C262B0}">
      <dgm:prSet/>
      <dgm:spPr/>
      <dgm:t>
        <a:bodyPr/>
        <a:lstStyle/>
        <a:p>
          <a:endParaRPr lang="en-US"/>
        </a:p>
      </dgm:t>
    </dgm:pt>
    <dgm:pt modelId="{DD9B059E-8275-499B-8954-6876809F26D0}">
      <dgm:prSet phldrT="[Text]"/>
      <dgm:spPr/>
      <dgm:t>
        <a:bodyPr/>
        <a:lstStyle/>
        <a:p>
          <a:r>
            <a:rPr lang="en-US" dirty="0"/>
            <a:t>At least 80% of students will pass Part I of the Comprehensive Exam</a:t>
          </a:r>
          <a:endParaRPr lang="en-US" sz="600" dirty="0"/>
        </a:p>
      </dgm:t>
    </dgm:pt>
    <dgm:pt modelId="{C2E44638-9E22-4C91-98C0-773D79B3D8D7}" type="parTrans" cxnId="{9C63FB05-AB9A-41FA-BB25-2F21BB7530A4}">
      <dgm:prSet/>
      <dgm:spPr/>
      <dgm:t>
        <a:bodyPr/>
        <a:lstStyle/>
        <a:p>
          <a:endParaRPr lang="en-US"/>
        </a:p>
      </dgm:t>
    </dgm:pt>
    <dgm:pt modelId="{7B82299B-2DCC-44B7-AFAD-8CE216083AEF}" type="sibTrans" cxnId="{9C63FB05-AB9A-41FA-BB25-2F21BB7530A4}">
      <dgm:prSet/>
      <dgm:spPr/>
      <dgm:t>
        <a:bodyPr/>
        <a:lstStyle/>
        <a:p>
          <a:endParaRPr lang="en-US"/>
        </a:p>
      </dgm:t>
    </dgm:pt>
    <dgm:pt modelId="{469C94C1-887D-4E60-98C9-6DB0A0F3C373}">
      <dgm:prSet phldrT="[Text]"/>
      <dgm:spPr/>
      <dgm:t>
        <a:bodyPr/>
        <a:lstStyle/>
        <a:p>
          <a:r>
            <a:rPr lang="en-US" sz="600" dirty="0"/>
            <a:t>Aggregated Data for 2023, 2024:  100 % of students passed part 1 of the Comprehensive Exam</a:t>
          </a:r>
        </a:p>
      </dgm:t>
    </dgm:pt>
    <dgm:pt modelId="{8794C8D3-9802-4499-A2E9-E3BA20CB0D68}" type="parTrans" cxnId="{17B4E667-2299-4D7F-8CF7-F256D028F9E6}">
      <dgm:prSet/>
      <dgm:spPr/>
      <dgm:t>
        <a:bodyPr/>
        <a:lstStyle/>
        <a:p>
          <a:endParaRPr lang="en-US"/>
        </a:p>
      </dgm:t>
    </dgm:pt>
    <dgm:pt modelId="{D9A8919C-75ED-4E1D-A726-3AD5BFE91FF7}" type="sibTrans" cxnId="{17B4E667-2299-4D7F-8CF7-F256D028F9E6}">
      <dgm:prSet/>
      <dgm:spPr/>
      <dgm:t>
        <a:bodyPr/>
        <a:lstStyle/>
        <a:p>
          <a:endParaRPr lang="en-US"/>
        </a:p>
      </dgm:t>
    </dgm:pt>
    <dgm:pt modelId="{F7C5AEEE-C47C-458D-8D3F-5CC536C975AF}">
      <dgm:prSet phldrT="[Text]"/>
      <dgm:spPr/>
      <dgm:t>
        <a:bodyPr/>
        <a:lstStyle/>
        <a:p>
          <a:r>
            <a:rPr lang="en-US" sz="600" dirty="0"/>
            <a:t>Target Met</a:t>
          </a:r>
        </a:p>
      </dgm:t>
    </dgm:pt>
    <dgm:pt modelId="{80DBFF80-E30F-43D8-84C1-EF70788C8BB9}" type="parTrans" cxnId="{E88BED3C-D347-408D-A6F9-C8F872012E3B}">
      <dgm:prSet/>
      <dgm:spPr/>
      <dgm:t>
        <a:bodyPr/>
        <a:lstStyle/>
        <a:p>
          <a:endParaRPr lang="en-US"/>
        </a:p>
      </dgm:t>
    </dgm:pt>
    <dgm:pt modelId="{5EE65FCA-25AA-4761-9526-FD43AF8BB66B}" type="sibTrans" cxnId="{E88BED3C-D347-408D-A6F9-C8F872012E3B}">
      <dgm:prSet/>
      <dgm:spPr/>
      <dgm:t>
        <a:bodyPr/>
        <a:lstStyle/>
        <a:p>
          <a:endParaRPr lang="en-US"/>
        </a:p>
      </dgm:t>
    </dgm:pt>
    <dgm:pt modelId="{789CD6DB-3A68-4A41-90BD-4F0CBB3617D1}">
      <dgm:prSet phldrT="[Text]"/>
      <dgm:spPr/>
      <dgm:t>
        <a:bodyPr/>
        <a:lstStyle/>
        <a:p>
          <a:r>
            <a:rPr lang="en-US" sz="600" b="1" dirty="0"/>
            <a:t>                    Target, Measure, Data</a:t>
          </a:r>
          <a:endParaRPr lang="en-US" sz="600" dirty="0"/>
        </a:p>
      </dgm:t>
    </dgm:pt>
    <dgm:pt modelId="{1A702531-A59F-4EE2-8246-E2EB0955D8B1}" type="sibTrans" cxnId="{62C10234-45D3-426A-8820-4C0D1D8CBA21}">
      <dgm:prSet/>
      <dgm:spPr/>
      <dgm:t>
        <a:bodyPr/>
        <a:lstStyle/>
        <a:p>
          <a:endParaRPr lang="en-US"/>
        </a:p>
      </dgm:t>
    </dgm:pt>
    <dgm:pt modelId="{C0BEB5FF-8DFB-40B9-A228-C0C6097DDDC4}" type="parTrans" cxnId="{62C10234-45D3-426A-8820-4C0D1D8CBA21}">
      <dgm:prSet/>
      <dgm:spPr/>
      <dgm:t>
        <a:bodyPr/>
        <a:lstStyle/>
        <a:p>
          <a:endParaRPr lang="en-US"/>
        </a:p>
      </dgm:t>
    </dgm:pt>
    <dgm:pt modelId="{E6A445EE-D086-4B01-B491-D67950A5A065}" type="pres">
      <dgm:prSet presAssocID="{3F442EA2-39BA-4C9A-AD59-755D4917D532}" presName="linear" presStyleCnt="0">
        <dgm:presLayoutVars>
          <dgm:dir/>
          <dgm:animLvl val="lvl"/>
          <dgm:resizeHandles val="exact"/>
        </dgm:presLayoutVars>
      </dgm:prSet>
      <dgm:spPr/>
    </dgm:pt>
    <dgm:pt modelId="{3F05BC1E-54B4-4416-A597-E21EFF5979C3}" type="pres">
      <dgm:prSet presAssocID="{EFF2750D-B4B3-474C-8B62-8B638DC31F7E}" presName="parentLin" presStyleCnt="0"/>
      <dgm:spPr/>
    </dgm:pt>
    <dgm:pt modelId="{E8A109A6-05F2-43F7-9000-DB6EA49AAB11}" type="pres">
      <dgm:prSet presAssocID="{EFF2750D-B4B3-474C-8B62-8B638DC31F7E}" presName="parentLeftMargin" presStyleLbl="node1" presStyleIdx="0" presStyleCnt="2"/>
      <dgm:spPr/>
    </dgm:pt>
    <dgm:pt modelId="{7D4D635E-8C97-4C03-8F90-DBDF36F18A5E}" type="pres">
      <dgm:prSet presAssocID="{EFF2750D-B4B3-474C-8B62-8B638DC31F7E}" presName="parentText" presStyleLbl="node1" presStyleIdx="0" presStyleCnt="2" custScaleX="151789" custScaleY="326505">
        <dgm:presLayoutVars>
          <dgm:chMax val="0"/>
          <dgm:bulletEnabled val="1"/>
        </dgm:presLayoutVars>
      </dgm:prSet>
      <dgm:spPr/>
    </dgm:pt>
    <dgm:pt modelId="{35FFC0C8-5D5B-4D02-99F2-8A3537D6A059}" type="pres">
      <dgm:prSet presAssocID="{EFF2750D-B4B3-474C-8B62-8B638DC31F7E}" presName="negativeSpace" presStyleCnt="0"/>
      <dgm:spPr/>
    </dgm:pt>
    <dgm:pt modelId="{C4D197D2-2046-467B-9B1D-AE3681ED4104}" type="pres">
      <dgm:prSet presAssocID="{EFF2750D-B4B3-474C-8B62-8B638DC31F7E}" presName="childText" presStyleLbl="conFgAcc1" presStyleIdx="0" presStyleCnt="2">
        <dgm:presLayoutVars>
          <dgm:bulletEnabled val="1"/>
        </dgm:presLayoutVars>
      </dgm:prSet>
      <dgm:spPr/>
    </dgm:pt>
    <dgm:pt modelId="{977D12AE-B114-453E-BE39-D4C17802DAAE}" type="pres">
      <dgm:prSet presAssocID="{75C067D7-FCD2-4969-8F27-4BBDA88E75ED}" presName="spaceBetweenRectangles" presStyleCnt="0"/>
      <dgm:spPr/>
    </dgm:pt>
    <dgm:pt modelId="{29E16816-5253-4070-A98E-85C868EAAE09}" type="pres">
      <dgm:prSet presAssocID="{789CD6DB-3A68-4A41-90BD-4F0CBB3617D1}" presName="parentLin" presStyleCnt="0"/>
      <dgm:spPr/>
    </dgm:pt>
    <dgm:pt modelId="{495484B8-6E8C-44F2-B6A3-7E14C9D95395}" type="pres">
      <dgm:prSet presAssocID="{789CD6DB-3A68-4A41-90BD-4F0CBB3617D1}" presName="parentLeftMargin" presStyleLbl="node1" presStyleIdx="0" presStyleCnt="2"/>
      <dgm:spPr/>
    </dgm:pt>
    <dgm:pt modelId="{B06C4074-2F6F-48CB-93CC-1044E7AC1660}" type="pres">
      <dgm:prSet presAssocID="{789CD6DB-3A68-4A41-90BD-4F0CBB3617D1}" presName="parentText" presStyleLbl="node1" presStyleIdx="1" presStyleCnt="2" custScaleX="142857" custLinFactNeighborX="-71261" custLinFactNeighborY="4302">
        <dgm:presLayoutVars>
          <dgm:chMax val="0"/>
          <dgm:bulletEnabled val="1"/>
        </dgm:presLayoutVars>
      </dgm:prSet>
      <dgm:spPr/>
    </dgm:pt>
    <dgm:pt modelId="{15D383E6-10AD-475F-AB01-06BCE79DC8D1}" type="pres">
      <dgm:prSet presAssocID="{789CD6DB-3A68-4A41-90BD-4F0CBB3617D1}" presName="negativeSpace" presStyleCnt="0"/>
      <dgm:spPr/>
    </dgm:pt>
    <dgm:pt modelId="{D688C567-2247-4E26-BB9B-991970C54F6D}" type="pres">
      <dgm:prSet presAssocID="{789CD6DB-3A68-4A41-90BD-4F0CBB3617D1}" presName="childText" presStyleLbl="conFgAcc1" presStyleIdx="1" presStyleCnt="2">
        <dgm:presLayoutVars>
          <dgm:bulletEnabled val="1"/>
        </dgm:presLayoutVars>
      </dgm:prSet>
      <dgm:spPr/>
    </dgm:pt>
  </dgm:ptLst>
  <dgm:cxnLst>
    <dgm:cxn modelId="{9C63FB05-AB9A-41FA-BB25-2F21BB7530A4}" srcId="{789CD6DB-3A68-4A41-90BD-4F0CBB3617D1}" destId="{DD9B059E-8275-499B-8954-6876809F26D0}" srcOrd="0" destOrd="0" parTransId="{C2E44638-9E22-4C91-98C0-773D79B3D8D7}" sibTransId="{7B82299B-2DCC-44B7-AFAD-8CE216083AEF}"/>
    <dgm:cxn modelId="{19CB4727-2099-48B1-8689-D80F20793B4F}" type="presOf" srcId="{EFF2750D-B4B3-474C-8B62-8B638DC31F7E}" destId="{7D4D635E-8C97-4C03-8F90-DBDF36F18A5E}" srcOrd="1" destOrd="0" presId="urn:microsoft.com/office/officeart/2005/8/layout/list1"/>
    <dgm:cxn modelId="{584FC831-2BA2-4B86-9174-D0199868C4F3}" type="presOf" srcId="{3F442EA2-39BA-4C9A-AD59-755D4917D532}" destId="{E6A445EE-D086-4B01-B491-D67950A5A065}" srcOrd="0" destOrd="0" presId="urn:microsoft.com/office/officeart/2005/8/layout/list1"/>
    <dgm:cxn modelId="{62C10234-45D3-426A-8820-4C0D1D8CBA21}" srcId="{3F442EA2-39BA-4C9A-AD59-755D4917D532}" destId="{789CD6DB-3A68-4A41-90BD-4F0CBB3617D1}" srcOrd="1" destOrd="0" parTransId="{C0BEB5FF-8DFB-40B9-A228-C0C6097DDDC4}" sibTransId="{1A702531-A59F-4EE2-8246-E2EB0955D8B1}"/>
    <dgm:cxn modelId="{E88BED3C-D347-408D-A6F9-C8F872012E3B}" srcId="{789CD6DB-3A68-4A41-90BD-4F0CBB3617D1}" destId="{F7C5AEEE-C47C-458D-8D3F-5CC536C975AF}" srcOrd="2" destOrd="0" parTransId="{80DBFF80-E30F-43D8-84C1-EF70788C8BB9}" sibTransId="{5EE65FCA-25AA-4761-9526-FD43AF8BB66B}"/>
    <dgm:cxn modelId="{17B4E667-2299-4D7F-8CF7-F256D028F9E6}" srcId="{789CD6DB-3A68-4A41-90BD-4F0CBB3617D1}" destId="{469C94C1-887D-4E60-98C9-6DB0A0F3C373}" srcOrd="1" destOrd="0" parTransId="{8794C8D3-9802-4499-A2E9-E3BA20CB0D68}" sibTransId="{D9A8919C-75ED-4E1D-A726-3AD5BFE91FF7}"/>
    <dgm:cxn modelId="{678B089C-509C-44FB-BF3A-F6C3D4D536B5}" type="presOf" srcId="{EFF2750D-B4B3-474C-8B62-8B638DC31F7E}" destId="{E8A109A6-05F2-43F7-9000-DB6EA49AAB11}" srcOrd="0" destOrd="0" presId="urn:microsoft.com/office/officeart/2005/8/layout/list1"/>
    <dgm:cxn modelId="{A058DDA2-48CA-4E5B-B389-F71A59C262B0}" srcId="{3F442EA2-39BA-4C9A-AD59-755D4917D532}" destId="{EFF2750D-B4B3-474C-8B62-8B638DC31F7E}" srcOrd="0" destOrd="0" parTransId="{AEBC78E6-CDDC-4C8F-A157-3C51E907FACD}" sibTransId="{75C067D7-FCD2-4969-8F27-4BBDA88E75ED}"/>
    <dgm:cxn modelId="{3FA67ED3-1A6F-4BDF-ACEC-829C99F3258C}" type="presOf" srcId="{DD9B059E-8275-499B-8954-6876809F26D0}" destId="{D688C567-2247-4E26-BB9B-991970C54F6D}" srcOrd="0" destOrd="0" presId="urn:microsoft.com/office/officeart/2005/8/layout/list1"/>
    <dgm:cxn modelId="{8B70F5D3-777F-4D17-8E54-6792F0D72C42}" type="presOf" srcId="{789CD6DB-3A68-4A41-90BD-4F0CBB3617D1}" destId="{495484B8-6E8C-44F2-B6A3-7E14C9D95395}" srcOrd="0" destOrd="0" presId="urn:microsoft.com/office/officeart/2005/8/layout/list1"/>
    <dgm:cxn modelId="{A0CDEAD4-0BCC-40E8-AF1A-A188DDA0FCD0}" type="presOf" srcId="{789CD6DB-3A68-4A41-90BD-4F0CBB3617D1}" destId="{B06C4074-2F6F-48CB-93CC-1044E7AC1660}" srcOrd="1" destOrd="0" presId="urn:microsoft.com/office/officeart/2005/8/layout/list1"/>
    <dgm:cxn modelId="{0F511CF0-BBD0-4CD0-AD9E-A653F48B80E6}" type="presOf" srcId="{F7C5AEEE-C47C-458D-8D3F-5CC536C975AF}" destId="{D688C567-2247-4E26-BB9B-991970C54F6D}" srcOrd="0" destOrd="2" presId="urn:microsoft.com/office/officeart/2005/8/layout/list1"/>
    <dgm:cxn modelId="{1AEA7DF8-E55A-4BAB-967F-1BCDE505285A}" type="presOf" srcId="{469C94C1-887D-4E60-98C9-6DB0A0F3C373}" destId="{D688C567-2247-4E26-BB9B-991970C54F6D}" srcOrd="0" destOrd="1" presId="urn:microsoft.com/office/officeart/2005/8/layout/list1"/>
    <dgm:cxn modelId="{D10C250A-0817-4C93-9575-6150FF296669}" type="presParOf" srcId="{E6A445EE-D086-4B01-B491-D67950A5A065}" destId="{3F05BC1E-54B4-4416-A597-E21EFF5979C3}" srcOrd="0" destOrd="0" presId="urn:microsoft.com/office/officeart/2005/8/layout/list1"/>
    <dgm:cxn modelId="{D02ABC25-463F-42BB-8F57-DD195A16C670}" type="presParOf" srcId="{3F05BC1E-54B4-4416-A597-E21EFF5979C3}" destId="{E8A109A6-05F2-43F7-9000-DB6EA49AAB11}" srcOrd="0" destOrd="0" presId="urn:microsoft.com/office/officeart/2005/8/layout/list1"/>
    <dgm:cxn modelId="{9A14269F-A151-4203-981B-ECC5306BBFEC}" type="presParOf" srcId="{3F05BC1E-54B4-4416-A597-E21EFF5979C3}" destId="{7D4D635E-8C97-4C03-8F90-DBDF36F18A5E}" srcOrd="1" destOrd="0" presId="urn:microsoft.com/office/officeart/2005/8/layout/list1"/>
    <dgm:cxn modelId="{6BAA7F48-C0BE-4D32-B7B8-A3B93DDFA6CF}" type="presParOf" srcId="{E6A445EE-D086-4B01-B491-D67950A5A065}" destId="{35FFC0C8-5D5B-4D02-99F2-8A3537D6A059}" srcOrd="1" destOrd="0" presId="urn:microsoft.com/office/officeart/2005/8/layout/list1"/>
    <dgm:cxn modelId="{ADB0BE8C-BDB3-4FA9-B524-B04CD5D2BF7C}" type="presParOf" srcId="{E6A445EE-D086-4B01-B491-D67950A5A065}" destId="{C4D197D2-2046-467B-9B1D-AE3681ED4104}" srcOrd="2" destOrd="0" presId="urn:microsoft.com/office/officeart/2005/8/layout/list1"/>
    <dgm:cxn modelId="{202C26A9-B5E1-42CC-9164-966F8F58EF5D}" type="presParOf" srcId="{E6A445EE-D086-4B01-B491-D67950A5A065}" destId="{977D12AE-B114-453E-BE39-D4C17802DAAE}" srcOrd="3" destOrd="0" presId="urn:microsoft.com/office/officeart/2005/8/layout/list1"/>
    <dgm:cxn modelId="{0E05DCD8-C541-4165-88FA-890993336A9C}" type="presParOf" srcId="{E6A445EE-D086-4B01-B491-D67950A5A065}" destId="{29E16816-5253-4070-A98E-85C868EAAE09}" srcOrd="4" destOrd="0" presId="urn:microsoft.com/office/officeart/2005/8/layout/list1"/>
    <dgm:cxn modelId="{06CDC268-06E4-4DCA-9114-F4E6A27ABE55}" type="presParOf" srcId="{29E16816-5253-4070-A98E-85C868EAAE09}" destId="{495484B8-6E8C-44F2-B6A3-7E14C9D95395}" srcOrd="0" destOrd="0" presId="urn:microsoft.com/office/officeart/2005/8/layout/list1"/>
    <dgm:cxn modelId="{12F378CB-E8ED-4240-A04B-FD3BE2910626}" type="presParOf" srcId="{29E16816-5253-4070-A98E-85C868EAAE09}" destId="{B06C4074-2F6F-48CB-93CC-1044E7AC1660}" srcOrd="1" destOrd="0" presId="urn:microsoft.com/office/officeart/2005/8/layout/list1"/>
    <dgm:cxn modelId="{09335CB1-4E18-4686-8D13-94F95D388753}" type="presParOf" srcId="{E6A445EE-D086-4B01-B491-D67950A5A065}" destId="{15D383E6-10AD-475F-AB01-06BCE79DC8D1}" srcOrd="5" destOrd="0" presId="urn:microsoft.com/office/officeart/2005/8/layout/list1"/>
    <dgm:cxn modelId="{E7463280-C2B0-4E19-97BF-CA238D026A7A}" type="presParOf" srcId="{E6A445EE-D086-4B01-B491-D67950A5A065}" destId="{D688C567-2247-4E26-BB9B-991970C54F6D}"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EFF2750D-B4B3-474C-8B62-8B638DC31F7E}">
      <dgm:prSet phldrT="[Text]" custT="1"/>
      <dgm:spPr/>
      <dgm:t>
        <a:bodyPr/>
        <a:lstStyle/>
        <a:p>
          <a:pPr algn="ctr"/>
          <a:r>
            <a:rPr lang="en-US" sz="1800" b="1" dirty="0"/>
            <a:t>SLO #2</a:t>
          </a:r>
          <a:r>
            <a:rPr lang="en-US" sz="1800" dirty="0"/>
            <a:t> (Practice): Students will demonstrate competence in systemic/relational assessment, treatment planning, interventions, transfer, and termination.</a:t>
          </a:r>
        </a:p>
      </dgm:t>
      <dgm:extLst>
        <a:ext uri="{E40237B7-FDA0-4F09-8148-C483321AD2D9}">
          <dgm14:cNvPr xmlns:dgm14="http://schemas.microsoft.com/office/drawing/2010/diagram" id="0" name="" title="Group A tasks"/>
        </a:ext>
      </dgm:extLst>
    </dgm:pt>
    <dgm:pt modelId="{AEBC78E6-CDDC-4C8F-A157-3C51E907FACD}" type="parTrans" cxnId="{A058DDA2-48CA-4E5B-B389-F71A59C262B0}">
      <dgm:prSet/>
      <dgm:spPr/>
      <dgm:t>
        <a:bodyPr/>
        <a:lstStyle/>
        <a:p>
          <a:endParaRPr lang="en-US"/>
        </a:p>
      </dgm:t>
    </dgm:pt>
    <dgm:pt modelId="{75C067D7-FCD2-4969-8F27-4BBDA88E75ED}" type="sibTrans" cxnId="{A058DDA2-48CA-4E5B-B389-F71A59C262B0}">
      <dgm:prSet/>
      <dgm:spPr/>
      <dgm:t>
        <a:bodyPr/>
        <a:lstStyle/>
        <a:p>
          <a:endParaRPr lang="en-US"/>
        </a:p>
      </dgm:t>
    </dgm:pt>
    <dgm:pt modelId="{789CD6DB-3A68-4A41-90BD-4F0CBB3617D1}">
      <dgm:prSet phldrT="[Text]" custT="1"/>
      <dgm:spPr/>
      <dgm:t>
        <a:bodyPr/>
        <a:lstStyle/>
        <a:p>
          <a:r>
            <a:rPr lang="en-US" sz="1800" dirty="0"/>
            <a:t>           </a:t>
          </a:r>
          <a:r>
            <a:rPr lang="en-US" sz="1800" b="1" dirty="0"/>
            <a:t>Target, Measure, Data</a:t>
          </a:r>
        </a:p>
      </dgm:t>
    </dgm:pt>
    <dgm:pt modelId="{C0BEB5FF-8DFB-40B9-A228-C0C6097DDDC4}" type="parTrans" cxnId="{62C10234-45D3-426A-8820-4C0D1D8CBA21}">
      <dgm:prSet/>
      <dgm:spPr/>
      <dgm:t>
        <a:bodyPr/>
        <a:lstStyle/>
        <a:p>
          <a:endParaRPr lang="en-US"/>
        </a:p>
      </dgm:t>
    </dgm:pt>
    <dgm:pt modelId="{1A702531-A59F-4EE2-8246-E2EB0955D8B1}" type="sibTrans" cxnId="{62C10234-45D3-426A-8820-4C0D1D8CBA21}">
      <dgm:prSet/>
      <dgm:spPr/>
      <dgm:t>
        <a:bodyPr/>
        <a:lstStyle/>
        <a:p>
          <a:endParaRPr lang="en-US"/>
        </a:p>
      </dgm:t>
    </dgm:pt>
    <dgm:pt modelId="{469C94C1-887D-4E60-98C9-6DB0A0F3C373}">
      <dgm:prSet phldrT="[Text]" custT="1"/>
      <dgm:spPr/>
      <dgm:t>
        <a:bodyPr/>
        <a:lstStyle/>
        <a:p>
          <a:r>
            <a:rPr lang="en-US" sz="1800" dirty="0"/>
            <a:t>Aggregated Data for 2023, 2024: 100 % of students passed part III of the Comprehensive Exam</a:t>
          </a:r>
        </a:p>
      </dgm:t>
    </dgm:pt>
    <dgm:pt modelId="{8794C8D3-9802-4499-A2E9-E3BA20CB0D68}" type="parTrans" cxnId="{17B4E667-2299-4D7F-8CF7-F256D028F9E6}">
      <dgm:prSet/>
      <dgm:spPr/>
      <dgm:t>
        <a:bodyPr/>
        <a:lstStyle/>
        <a:p>
          <a:endParaRPr lang="en-US"/>
        </a:p>
      </dgm:t>
    </dgm:pt>
    <dgm:pt modelId="{D9A8919C-75ED-4E1D-A726-3AD5BFE91FF7}" type="sibTrans" cxnId="{17B4E667-2299-4D7F-8CF7-F256D028F9E6}">
      <dgm:prSet/>
      <dgm:spPr/>
      <dgm:t>
        <a:bodyPr/>
        <a:lstStyle/>
        <a:p>
          <a:endParaRPr lang="en-US"/>
        </a:p>
      </dgm:t>
    </dgm:pt>
    <dgm:pt modelId="{55EBA861-DDD7-468C-80C3-2B7421FD90B5}">
      <dgm:prSet phldrT="[Text]" custT="1"/>
      <dgm:spPr/>
      <dgm:t>
        <a:bodyPr/>
        <a:lstStyle/>
        <a:p>
          <a:r>
            <a:rPr lang="en-US" sz="1800" dirty="0"/>
            <a:t>At least 80% of students will pass Part III of the Comprehensive Exam.</a:t>
          </a:r>
        </a:p>
      </dgm:t>
    </dgm:pt>
    <dgm:pt modelId="{FDDA24A4-99B0-414D-BB0C-72697373A90C}" type="parTrans" cxnId="{8F7D4149-843E-48AC-B054-DB02B75680EF}">
      <dgm:prSet/>
      <dgm:spPr/>
      <dgm:t>
        <a:bodyPr/>
        <a:lstStyle/>
        <a:p>
          <a:endParaRPr lang="en-US"/>
        </a:p>
      </dgm:t>
    </dgm:pt>
    <dgm:pt modelId="{01961D07-8906-4529-8E57-72F1A2F999B2}" type="sibTrans" cxnId="{8F7D4149-843E-48AC-B054-DB02B75680EF}">
      <dgm:prSet/>
      <dgm:spPr/>
      <dgm:t>
        <a:bodyPr/>
        <a:lstStyle/>
        <a:p>
          <a:endParaRPr lang="en-US"/>
        </a:p>
      </dgm:t>
    </dgm:pt>
    <dgm:pt modelId="{8C8E950E-E1C5-4330-8E90-C8E2F7BCA689}">
      <dgm:prSet phldrT="[Text]" custT="1"/>
      <dgm:spPr/>
      <dgm:t>
        <a:bodyPr/>
        <a:lstStyle/>
        <a:p>
          <a:r>
            <a:rPr lang="en-US" sz="1800" dirty="0"/>
            <a:t>Target Met</a:t>
          </a:r>
        </a:p>
      </dgm:t>
    </dgm:pt>
    <dgm:pt modelId="{ABCC331F-0F49-4425-9750-533C19427869}" type="parTrans" cxnId="{A36196DE-2AFE-4F47-ABC4-C6932039FE4A}">
      <dgm:prSet/>
      <dgm:spPr/>
      <dgm:t>
        <a:bodyPr/>
        <a:lstStyle/>
        <a:p>
          <a:endParaRPr lang="en-US"/>
        </a:p>
      </dgm:t>
    </dgm:pt>
    <dgm:pt modelId="{C5911DDE-CF3D-4990-B914-8FAFD7DE305C}" type="sibTrans" cxnId="{A36196DE-2AFE-4F47-ABC4-C6932039FE4A}">
      <dgm:prSet/>
      <dgm:spPr/>
      <dgm:t>
        <a:bodyPr/>
        <a:lstStyle/>
        <a:p>
          <a:endParaRPr lang="en-US"/>
        </a:p>
      </dgm:t>
    </dgm:pt>
    <dgm:pt modelId="{E6A445EE-D086-4B01-B491-D67950A5A065}" type="pres">
      <dgm:prSet presAssocID="{3F442EA2-39BA-4C9A-AD59-755D4917D532}" presName="linear" presStyleCnt="0">
        <dgm:presLayoutVars>
          <dgm:dir/>
          <dgm:animLvl val="lvl"/>
          <dgm:resizeHandles val="exact"/>
        </dgm:presLayoutVars>
      </dgm:prSet>
      <dgm:spPr/>
    </dgm:pt>
    <dgm:pt modelId="{3F05BC1E-54B4-4416-A597-E21EFF5979C3}" type="pres">
      <dgm:prSet presAssocID="{EFF2750D-B4B3-474C-8B62-8B638DC31F7E}" presName="parentLin" presStyleCnt="0"/>
      <dgm:spPr/>
    </dgm:pt>
    <dgm:pt modelId="{E8A109A6-05F2-43F7-9000-DB6EA49AAB11}" type="pres">
      <dgm:prSet presAssocID="{EFF2750D-B4B3-474C-8B62-8B638DC31F7E}" presName="parentLeftMargin" presStyleLbl="node1" presStyleIdx="0" presStyleCnt="2"/>
      <dgm:spPr/>
    </dgm:pt>
    <dgm:pt modelId="{7D4D635E-8C97-4C03-8F90-DBDF36F18A5E}" type="pres">
      <dgm:prSet presAssocID="{EFF2750D-B4B3-474C-8B62-8B638DC31F7E}" presName="parentText" presStyleLbl="node1" presStyleIdx="0" presStyleCnt="2" custScaleX="151789" custScaleY="326505">
        <dgm:presLayoutVars>
          <dgm:chMax val="0"/>
          <dgm:bulletEnabled val="1"/>
        </dgm:presLayoutVars>
      </dgm:prSet>
      <dgm:spPr/>
    </dgm:pt>
    <dgm:pt modelId="{35FFC0C8-5D5B-4D02-99F2-8A3537D6A059}" type="pres">
      <dgm:prSet presAssocID="{EFF2750D-B4B3-474C-8B62-8B638DC31F7E}" presName="negativeSpace" presStyleCnt="0"/>
      <dgm:spPr/>
    </dgm:pt>
    <dgm:pt modelId="{C4D197D2-2046-467B-9B1D-AE3681ED4104}" type="pres">
      <dgm:prSet presAssocID="{EFF2750D-B4B3-474C-8B62-8B638DC31F7E}" presName="childText" presStyleLbl="conFgAcc1" presStyleIdx="0" presStyleCnt="2">
        <dgm:presLayoutVars>
          <dgm:bulletEnabled val="1"/>
        </dgm:presLayoutVars>
      </dgm:prSet>
      <dgm:spPr/>
    </dgm:pt>
    <dgm:pt modelId="{22FF47A6-57D3-4CF7-9628-49E4380D07BB}" type="pres">
      <dgm:prSet presAssocID="{75C067D7-FCD2-4969-8F27-4BBDA88E75ED}" presName="spaceBetweenRectangles" presStyleCnt="0"/>
      <dgm:spPr/>
    </dgm:pt>
    <dgm:pt modelId="{9F7B6EF6-B291-446F-B42F-AE2612BD4F98}" type="pres">
      <dgm:prSet presAssocID="{789CD6DB-3A68-4A41-90BD-4F0CBB3617D1}" presName="parentLin" presStyleCnt="0"/>
      <dgm:spPr/>
    </dgm:pt>
    <dgm:pt modelId="{47B527E5-ED23-45FC-9986-901BDAA3FF84}" type="pres">
      <dgm:prSet presAssocID="{789CD6DB-3A68-4A41-90BD-4F0CBB3617D1}" presName="parentLeftMargin" presStyleLbl="node1" presStyleIdx="0" presStyleCnt="2"/>
      <dgm:spPr/>
    </dgm:pt>
    <dgm:pt modelId="{F7B6BCF8-3A14-45DF-9585-2F9C70CC3BAC}" type="pres">
      <dgm:prSet presAssocID="{789CD6DB-3A68-4A41-90BD-4F0CBB3617D1}" presName="parentText" presStyleLbl="node1" presStyleIdx="1" presStyleCnt="2" custScaleX="131372" custLinFactNeighborX="-11765">
        <dgm:presLayoutVars>
          <dgm:chMax val="0"/>
          <dgm:bulletEnabled val="1"/>
        </dgm:presLayoutVars>
      </dgm:prSet>
      <dgm:spPr/>
    </dgm:pt>
    <dgm:pt modelId="{52B8250A-D2F1-4400-B8A7-686405D55D42}" type="pres">
      <dgm:prSet presAssocID="{789CD6DB-3A68-4A41-90BD-4F0CBB3617D1}" presName="negativeSpace" presStyleCnt="0"/>
      <dgm:spPr/>
    </dgm:pt>
    <dgm:pt modelId="{E36A95C2-712F-47CA-9768-A3D24A7F4202}" type="pres">
      <dgm:prSet presAssocID="{789CD6DB-3A68-4A41-90BD-4F0CBB3617D1}" presName="childText" presStyleLbl="conFgAcc1" presStyleIdx="1" presStyleCnt="2">
        <dgm:presLayoutVars>
          <dgm:bulletEnabled val="1"/>
        </dgm:presLayoutVars>
      </dgm:prSet>
      <dgm:spPr/>
    </dgm:pt>
  </dgm:ptLst>
  <dgm:cxnLst>
    <dgm:cxn modelId="{0A2E7B1F-52F7-4E9A-B05F-524AD9E5AEEC}" type="presOf" srcId="{789CD6DB-3A68-4A41-90BD-4F0CBB3617D1}" destId="{F7B6BCF8-3A14-45DF-9585-2F9C70CC3BAC}" srcOrd="1" destOrd="0" presId="urn:microsoft.com/office/officeart/2005/8/layout/list1"/>
    <dgm:cxn modelId="{5CF7E522-C938-4A89-8899-52D1335C7A0B}" type="presOf" srcId="{8C8E950E-E1C5-4330-8E90-C8E2F7BCA689}" destId="{E36A95C2-712F-47CA-9768-A3D24A7F4202}" srcOrd="0" destOrd="2" presId="urn:microsoft.com/office/officeart/2005/8/layout/list1"/>
    <dgm:cxn modelId="{19CB4727-2099-48B1-8689-D80F20793B4F}" type="presOf" srcId="{EFF2750D-B4B3-474C-8B62-8B638DC31F7E}" destId="{7D4D635E-8C97-4C03-8F90-DBDF36F18A5E}" srcOrd="1" destOrd="0" presId="urn:microsoft.com/office/officeart/2005/8/layout/list1"/>
    <dgm:cxn modelId="{584FC831-2BA2-4B86-9174-D0199868C4F3}" type="presOf" srcId="{3F442EA2-39BA-4C9A-AD59-755D4917D532}" destId="{E6A445EE-D086-4B01-B491-D67950A5A065}" srcOrd="0" destOrd="0" presId="urn:microsoft.com/office/officeart/2005/8/layout/list1"/>
    <dgm:cxn modelId="{62C10234-45D3-426A-8820-4C0D1D8CBA21}" srcId="{3F442EA2-39BA-4C9A-AD59-755D4917D532}" destId="{789CD6DB-3A68-4A41-90BD-4F0CBB3617D1}" srcOrd="1" destOrd="0" parTransId="{C0BEB5FF-8DFB-40B9-A228-C0C6097DDDC4}" sibTransId="{1A702531-A59F-4EE2-8246-E2EB0955D8B1}"/>
    <dgm:cxn modelId="{17B4E667-2299-4D7F-8CF7-F256D028F9E6}" srcId="{789CD6DB-3A68-4A41-90BD-4F0CBB3617D1}" destId="{469C94C1-887D-4E60-98C9-6DB0A0F3C373}" srcOrd="1" destOrd="0" parTransId="{8794C8D3-9802-4499-A2E9-E3BA20CB0D68}" sibTransId="{D9A8919C-75ED-4E1D-A726-3AD5BFE91FF7}"/>
    <dgm:cxn modelId="{8F7D4149-843E-48AC-B054-DB02B75680EF}" srcId="{789CD6DB-3A68-4A41-90BD-4F0CBB3617D1}" destId="{55EBA861-DDD7-468C-80C3-2B7421FD90B5}" srcOrd="0" destOrd="0" parTransId="{FDDA24A4-99B0-414D-BB0C-72697373A90C}" sibTransId="{01961D07-8906-4529-8E57-72F1A2F999B2}"/>
    <dgm:cxn modelId="{678B089C-509C-44FB-BF3A-F6C3D4D536B5}" type="presOf" srcId="{EFF2750D-B4B3-474C-8B62-8B638DC31F7E}" destId="{E8A109A6-05F2-43F7-9000-DB6EA49AAB11}" srcOrd="0" destOrd="0" presId="urn:microsoft.com/office/officeart/2005/8/layout/list1"/>
    <dgm:cxn modelId="{A058DDA2-48CA-4E5B-B389-F71A59C262B0}" srcId="{3F442EA2-39BA-4C9A-AD59-755D4917D532}" destId="{EFF2750D-B4B3-474C-8B62-8B638DC31F7E}" srcOrd="0" destOrd="0" parTransId="{AEBC78E6-CDDC-4C8F-A157-3C51E907FACD}" sibTransId="{75C067D7-FCD2-4969-8F27-4BBDA88E75ED}"/>
    <dgm:cxn modelId="{2E5728C0-E18C-459B-B832-221617DA3DC7}" type="presOf" srcId="{55EBA861-DDD7-468C-80C3-2B7421FD90B5}" destId="{E36A95C2-712F-47CA-9768-A3D24A7F4202}" srcOrd="0" destOrd="0" presId="urn:microsoft.com/office/officeart/2005/8/layout/list1"/>
    <dgm:cxn modelId="{5A7B4BD0-F973-4763-86E6-43D16A523914}" type="presOf" srcId="{789CD6DB-3A68-4A41-90BD-4F0CBB3617D1}" destId="{47B527E5-ED23-45FC-9986-901BDAA3FF84}" srcOrd="0" destOrd="0" presId="urn:microsoft.com/office/officeart/2005/8/layout/list1"/>
    <dgm:cxn modelId="{A36196DE-2AFE-4F47-ABC4-C6932039FE4A}" srcId="{789CD6DB-3A68-4A41-90BD-4F0CBB3617D1}" destId="{8C8E950E-E1C5-4330-8E90-C8E2F7BCA689}" srcOrd="2" destOrd="0" parTransId="{ABCC331F-0F49-4425-9750-533C19427869}" sibTransId="{C5911DDE-CF3D-4990-B914-8FAFD7DE305C}"/>
    <dgm:cxn modelId="{463AF2F8-2D00-468F-96C2-36CB0F6635E1}" type="presOf" srcId="{469C94C1-887D-4E60-98C9-6DB0A0F3C373}" destId="{E36A95C2-712F-47CA-9768-A3D24A7F4202}" srcOrd="0" destOrd="1" presId="urn:microsoft.com/office/officeart/2005/8/layout/list1"/>
    <dgm:cxn modelId="{D10C250A-0817-4C93-9575-6150FF296669}" type="presParOf" srcId="{E6A445EE-D086-4B01-B491-D67950A5A065}" destId="{3F05BC1E-54B4-4416-A597-E21EFF5979C3}" srcOrd="0" destOrd="0" presId="urn:microsoft.com/office/officeart/2005/8/layout/list1"/>
    <dgm:cxn modelId="{D02ABC25-463F-42BB-8F57-DD195A16C670}" type="presParOf" srcId="{3F05BC1E-54B4-4416-A597-E21EFF5979C3}" destId="{E8A109A6-05F2-43F7-9000-DB6EA49AAB11}" srcOrd="0" destOrd="0" presId="urn:microsoft.com/office/officeart/2005/8/layout/list1"/>
    <dgm:cxn modelId="{9A14269F-A151-4203-981B-ECC5306BBFEC}" type="presParOf" srcId="{3F05BC1E-54B4-4416-A597-E21EFF5979C3}" destId="{7D4D635E-8C97-4C03-8F90-DBDF36F18A5E}" srcOrd="1" destOrd="0" presId="urn:microsoft.com/office/officeart/2005/8/layout/list1"/>
    <dgm:cxn modelId="{6BAA7F48-C0BE-4D32-B7B8-A3B93DDFA6CF}" type="presParOf" srcId="{E6A445EE-D086-4B01-B491-D67950A5A065}" destId="{35FFC0C8-5D5B-4D02-99F2-8A3537D6A059}" srcOrd="1" destOrd="0" presId="urn:microsoft.com/office/officeart/2005/8/layout/list1"/>
    <dgm:cxn modelId="{ADB0BE8C-BDB3-4FA9-B524-B04CD5D2BF7C}" type="presParOf" srcId="{E6A445EE-D086-4B01-B491-D67950A5A065}" destId="{C4D197D2-2046-467B-9B1D-AE3681ED4104}" srcOrd="2" destOrd="0" presId="urn:microsoft.com/office/officeart/2005/8/layout/list1"/>
    <dgm:cxn modelId="{7ED8AC5F-DC07-4318-8AD5-6ED8DB3E8B06}" type="presParOf" srcId="{E6A445EE-D086-4B01-B491-D67950A5A065}" destId="{22FF47A6-57D3-4CF7-9628-49E4380D07BB}" srcOrd="3" destOrd="0" presId="urn:microsoft.com/office/officeart/2005/8/layout/list1"/>
    <dgm:cxn modelId="{E4DC6420-E09F-4352-B0A3-628FA59AEF40}" type="presParOf" srcId="{E6A445EE-D086-4B01-B491-D67950A5A065}" destId="{9F7B6EF6-B291-446F-B42F-AE2612BD4F98}" srcOrd="4" destOrd="0" presId="urn:microsoft.com/office/officeart/2005/8/layout/list1"/>
    <dgm:cxn modelId="{5A7F8B51-AFCF-4474-9462-A678AB947901}" type="presParOf" srcId="{9F7B6EF6-B291-446F-B42F-AE2612BD4F98}" destId="{47B527E5-ED23-45FC-9986-901BDAA3FF84}" srcOrd="0" destOrd="0" presId="urn:microsoft.com/office/officeart/2005/8/layout/list1"/>
    <dgm:cxn modelId="{1AE402B4-EC50-4A77-8FB6-B35D657B9B92}" type="presParOf" srcId="{9F7B6EF6-B291-446F-B42F-AE2612BD4F98}" destId="{F7B6BCF8-3A14-45DF-9585-2F9C70CC3BAC}" srcOrd="1" destOrd="0" presId="urn:microsoft.com/office/officeart/2005/8/layout/list1"/>
    <dgm:cxn modelId="{FB4212F7-34A3-43C6-825D-E07D03534597}" type="presParOf" srcId="{E6A445EE-D086-4B01-B491-D67950A5A065}" destId="{52B8250A-D2F1-4400-B8A7-686405D55D42}" srcOrd="5" destOrd="0" presId="urn:microsoft.com/office/officeart/2005/8/layout/list1"/>
    <dgm:cxn modelId="{C548B9FB-11D8-4B2C-A019-40C062272924}" type="presParOf" srcId="{E6A445EE-D086-4B01-B491-D67950A5A065}" destId="{E36A95C2-712F-47CA-9768-A3D24A7F4202}"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EFF2750D-B4B3-474C-8B62-8B638DC31F7E}">
      <dgm:prSet phldrT="[Text]" custT="1"/>
      <dgm:spPr/>
      <dgm:t>
        <a:bodyPr/>
        <a:lstStyle/>
        <a:p>
          <a:pPr algn="ctr"/>
          <a:r>
            <a:rPr lang="en-US" sz="1800" b="1" dirty="0"/>
            <a:t>SLO #3</a:t>
          </a:r>
          <a:r>
            <a:rPr lang="en-US" sz="1800" dirty="0"/>
            <a:t>. (Diversity): Students will demonstrate human diversity and practice culturally-sensitive analysis and critical self-awareness when working with a diversity of individuals, couples, and families.</a:t>
          </a:r>
        </a:p>
      </dgm:t>
      <dgm:extLst>
        <a:ext uri="{E40237B7-FDA0-4F09-8148-C483321AD2D9}">
          <dgm14:cNvPr xmlns:dgm14="http://schemas.microsoft.com/office/drawing/2010/diagram" id="0" name="" title="Group A tasks"/>
        </a:ext>
      </dgm:extLst>
    </dgm:pt>
    <dgm:pt modelId="{AEBC78E6-CDDC-4C8F-A157-3C51E907FACD}" type="parTrans" cxnId="{A058DDA2-48CA-4E5B-B389-F71A59C262B0}">
      <dgm:prSet/>
      <dgm:spPr/>
      <dgm:t>
        <a:bodyPr/>
        <a:lstStyle/>
        <a:p>
          <a:endParaRPr lang="en-US"/>
        </a:p>
      </dgm:t>
    </dgm:pt>
    <dgm:pt modelId="{75C067D7-FCD2-4969-8F27-4BBDA88E75ED}" type="sibTrans" cxnId="{A058DDA2-48CA-4E5B-B389-F71A59C262B0}">
      <dgm:prSet/>
      <dgm:spPr/>
      <dgm:t>
        <a:bodyPr/>
        <a:lstStyle/>
        <a:p>
          <a:endParaRPr lang="en-US"/>
        </a:p>
      </dgm:t>
    </dgm:pt>
    <dgm:pt modelId="{789CD6DB-3A68-4A41-90BD-4F0CBB3617D1}">
      <dgm:prSet phldrT="[Text]" custT="1"/>
      <dgm:spPr/>
      <dgm:t>
        <a:bodyPr/>
        <a:lstStyle/>
        <a:p>
          <a:pPr algn="ctr"/>
          <a:r>
            <a:rPr lang="en-US" sz="1800" b="1" dirty="0"/>
            <a:t>Target, Measure, &amp; Data</a:t>
          </a:r>
        </a:p>
      </dgm:t>
    </dgm:pt>
    <dgm:pt modelId="{C0BEB5FF-8DFB-40B9-A228-C0C6097DDDC4}" type="parTrans" cxnId="{62C10234-45D3-426A-8820-4C0D1D8CBA21}">
      <dgm:prSet/>
      <dgm:spPr/>
      <dgm:t>
        <a:bodyPr/>
        <a:lstStyle/>
        <a:p>
          <a:endParaRPr lang="en-US"/>
        </a:p>
      </dgm:t>
    </dgm:pt>
    <dgm:pt modelId="{1A702531-A59F-4EE2-8246-E2EB0955D8B1}" type="sibTrans" cxnId="{62C10234-45D3-426A-8820-4C0D1D8CBA21}">
      <dgm:prSet/>
      <dgm:spPr/>
      <dgm:t>
        <a:bodyPr/>
        <a:lstStyle/>
        <a:p>
          <a:endParaRPr lang="en-US"/>
        </a:p>
      </dgm:t>
    </dgm:pt>
    <dgm:pt modelId="{469C94C1-887D-4E60-98C9-6DB0A0F3C373}">
      <dgm:prSet phldrT="[Text]" custT="1"/>
      <dgm:spPr/>
      <dgm:t>
        <a:bodyPr/>
        <a:lstStyle/>
        <a:p>
          <a:r>
            <a:rPr lang="en-US" sz="1800" dirty="0"/>
            <a:t>Aggregated Data for 2023, 2024: 100 % of students passed part III of the Comprehensive Exam</a:t>
          </a:r>
        </a:p>
      </dgm:t>
    </dgm:pt>
    <dgm:pt modelId="{8794C8D3-9802-4499-A2E9-E3BA20CB0D68}" type="parTrans" cxnId="{17B4E667-2299-4D7F-8CF7-F256D028F9E6}">
      <dgm:prSet/>
      <dgm:spPr/>
      <dgm:t>
        <a:bodyPr/>
        <a:lstStyle/>
        <a:p>
          <a:endParaRPr lang="en-US"/>
        </a:p>
      </dgm:t>
    </dgm:pt>
    <dgm:pt modelId="{D9A8919C-75ED-4E1D-A726-3AD5BFE91FF7}" type="sibTrans" cxnId="{17B4E667-2299-4D7F-8CF7-F256D028F9E6}">
      <dgm:prSet/>
      <dgm:spPr/>
      <dgm:t>
        <a:bodyPr/>
        <a:lstStyle/>
        <a:p>
          <a:endParaRPr lang="en-US"/>
        </a:p>
      </dgm:t>
    </dgm:pt>
    <dgm:pt modelId="{55EBA861-DDD7-468C-80C3-2B7421FD90B5}">
      <dgm:prSet phldrT="[Text]" custT="1"/>
      <dgm:spPr/>
      <dgm:t>
        <a:bodyPr/>
        <a:lstStyle/>
        <a:p>
          <a:r>
            <a:rPr lang="en-US" sz="1800" dirty="0"/>
            <a:t>At least 80% of students will pass Part II of the Comprehensive Exam.</a:t>
          </a:r>
        </a:p>
      </dgm:t>
    </dgm:pt>
    <dgm:pt modelId="{FDDA24A4-99B0-414D-BB0C-72697373A90C}" type="parTrans" cxnId="{8F7D4149-843E-48AC-B054-DB02B75680EF}">
      <dgm:prSet/>
      <dgm:spPr/>
      <dgm:t>
        <a:bodyPr/>
        <a:lstStyle/>
        <a:p>
          <a:endParaRPr lang="en-US"/>
        </a:p>
      </dgm:t>
    </dgm:pt>
    <dgm:pt modelId="{01961D07-8906-4529-8E57-72F1A2F999B2}" type="sibTrans" cxnId="{8F7D4149-843E-48AC-B054-DB02B75680EF}">
      <dgm:prSet/>
      <dgm:spPr/>
      <dgm:t>
        <a:bodyPr/>
        <a:lstStyle/>
        <a:p>
          <a:endParaRPr lang="en-US"/>
        </a:p>
      </dgm:t>
    </dgm:pt>
    <dgm:pt modelId="{0E67633B-BA5E-489E-8435-CEEE0A6442A5}">
      <dgm:prSet phldrT="[Text]" custT="1"/>
      <dgm:spPr/>
      <dgm:t>
        <a:bodyPr/>
        <a:lstStyle/>
        <a:p>
          <a:r>
            <a:rPr lang="en-US" sz="1800" dirty="0"/>
            <a:t>Target Met</a:t>
          </a:r>
        </a:p>
      </dgm:t>
    </dgm:pt>
    <dgm:pt modelId="{7B74BEB3-E7B0-4E6B-A3F0-24B6752EF802}" type="parTrans" cxnId="{52EE57B0-FD6A-43D3-92E8-F57F3A2429D8}">
      <dgm:prSet/>
      <dgm:spPr/>
      <dgm:t>
        <a:bodyPr/>
        <a:lstStyle/>
        <a:p>
          <a:endParaRPr lang="en-US"/>
        </a:p>
      </dgm:t>
    </dgm:pt>
    <dgm:pt modelId="{826241CF-1EE4-49D7-BA30-66E9FD31E113}" type="sibTrans" cxnId="{52EE57B0-FD6A-43D3-92E8-F57F3A2429D8}">
      <dgm:prSet/>
      <dgm:spPr/>
      <dgm:t>
        <a:bodyPr/>
        <a:lstStyle/>
        <a:p>
          <a:endParaRPr lang="en-US"/>
        </a:p>
      </dgm:t>
    </dgm:pt>
    <dgm:pt modelId="{E6A445EE-D086-4B01-B491-D67950A5A065}" type="pres">
      <dgm:prSet presAssocID="{3F442EA2-39BA-4C9A-AD59-755D4917D532}" presName="linear" presStyleCnt="0">
        <dgm:presLayoutVars>
          <dgm:dir/>
          <dgm:animLvl val="lvl"/>
          <dgm:resizeHandles val="exact"/>
        </dgm:presLayoutVars>
      </dgm:prSet>
      <dgm:spPr/>
    </dgm:pt>
    <dgm:pt modelId="{3F05BC1E-54B4-4416-A597-E21EFF5979C3}" type="pres">
      <dgm:prSet presAssocID="{EFF2750D-B4B3-474C-8B62-8B638DC31F7E}" presName="parentLin" presStyleCnt="0"/>
      <dgm:spPr/>
    </dgm:pt>
    <dgm:pt modelId="{E8A109A6-05F2-43F7-9000-DB6EA49AAB11}" type="pres">
      <dgm:prSet presAssocID="{EFF2750D-B4B3-474C-8B62-8B638DC31F7E}" presName="parentLeftMargin" presStyleLbl="node1" presStyleIdx="0" presStyleCnt="2"/>
      <dgm:spPr/>
    </dgm:pt>
    <dgm:pt modelId="{7D4D635E-8C97-4C03-8F90-DBDF36F18A5E}" type="pres">
      <dgm:prSet presAssocID="{EFF2750D-B4B3-474C-8B62-8B638DC31F7E}" presName="parentText" presStyleLbl="node1" presStyleIdx="0" presStyleCnt="2" custScaleX="151789" custScaleY="326505">
        <dgm:presLayoutVars>
          <dgm:chMax val="0"/>
          <dgm:bulletEnabled val="1"/>
        </dgm:presLayoutVars>
      </dgm:prSet>
      <dgm:spPr/>
    </dgm:pt>
    <dgm:pt modelId="{35FFC0C8-5D5B-4D02-99F2-8A3537D6A059}" type="pres">
      <dgm:prSet presAssocID="{EFF2750D-B4B3-474C-8B62-8B638DC31F7E}" presName="negativeSpace" presStyleCnt="0"/>
      <dgm:spPr/>
    </dgm:pt>
    <dgm:pt modelId="{C4D197D2-2046-467B-9B1D-AE3681ED4104}" type="pres">
      <dgm:prSet presAssocID="{EFF2750D-B4B3-474C-8B62-8B638DC31F7E}" presName="childText" presStyleLbl="conFgAcc1" presStyleIdx="0" presStyleCnt="2">
        <dgm:presLayoutVars>
          <dgm:bulletEnabled val="1"/>
        </dgm:presLayoutVars>
      </dgm:prSet>
      <dgm:spPr/>
    </dgm:pt>
    <dgm:pt modelId="{3C860008-9508-47BA-B6F0-D0D5B76F21AC}" type="pres">
      <dgm:prSet presAssocID="{75C067D7-FCD2-4969-8F27-4BBDA88E75ED}" presName="spaceBetweenRectangles" presStyleCnt="0"/>
      <dgm:spPr/>
    </dgm:pt>
    <dgm:pt modelId="{DB26BAB9-40E5-4A33-9BAE-6D2797E59B59}" type="pres">
      <dgm:prSet presAssocID="{789CD6DB-3A68-4A41-90BD-4F0CBB3617D1}" presName="parentLin" presStyleCnt="0"/>
      <dgm:spPr/>
    </dgm:pt>
    <dgm:pt modelId="{AE55F911-91D0-4F4B-A766-58A9B24080FF}" type="pres">
      <dgm:prSet presAssocID="{789CD6DB-3A68-4A41-90BD-4F0CBB3617D1}" presName="parentLeftMargin" presStyleLbl="node1" presStyleIdx="0" presStyleCnt="2"/>
      <dgm:spPr/>
    </dgm:pt>
    <dgm:pt modelId="{CC006D5D-6986-48E7-8302-F2802C2C1AF7}" type="pres">
      <dgm:prSet presAssocID="{789CD6DB-3A68-4A41-90BD-4F0CBB3617D1}" presName="parentText" presStyleLbl="node1" presStyleIdx="1" presStyleCnt="2" custScaleX="142857">
        <dgm:presLayoutVars>
          <dgm:chMax val="0"/>
          <dgm:bulletEnabled val="1"/>
        </dgm:presLayoutVars>
      </dgm:prSet>
      <dgm:spPr/>
    </dgm:pt>
    <dgm:pt modelId="{E8DA7755-60A8-46AC-9D1B-0BC543F1C1E7}" type="pres">
      <dgm:prSet presAssocID="{789CD6DB-3A68-4A41-90BD-4F0CBB3617D1}" presName="negativeSpace" presStyleCnt="0"/>
      <dgm:spPr/>
    </dgm:pt>
    <dgm:pt modelId="{BA91D32D-0A30-4A7F-BB79-B2D8298062C7}" type="pres">
      <dgm:prSet presAssocID="{789CD6DB-3A68-4A41-90BD-4F0CBB3617D1}" presName="childText" presStyleLbl="conFgAcc1" presStyleIdx="1" presStyleCnt="2">
        <dgm:presLayoutVars>
          <dgm:bulletEnabled val="1"/>
        </dgm:presLayoutVars>
      </dgm:prSet>
      <dgm:spPr/>
    </dgm:pt>
  </dgm:ptLst>
  <dgm:cxnLst>
    <dgm:cxn modelId="{19CB4727-2099-48B1-8689-D80F20793B4F}" type="presOf" srcId="{EFF2750D-B4B3-474C-8B62-8B638DC31F7E}" destId="{7D4D635E-8C97-4C03-8F90-DBDF36F18A5E}" srcOrd="1" destOrd="0" presId="urn:microsoft.com/office/officeart/2005/8/layout/list1"/>
    <dgm:cxn modelId="{584FC831-2BA2-4B86-9174-D0199868C4F3}" type="presOf" srcId="{3F442EA2-39BA-4C9A-AD59-755D4917D532}" destId="{E6A445EE-D086-4B01-B491-D67950A5A065}" srcOrd="0" destOrd="0" presId="urn:microsoft.com/office/officeart/2005/8/layout/list1"/>
    <dgm:cxn modelId="{62C10234-45D3-426A-8820-4C0D1D8CBA21}" srcId="{3F442EA2-39BA-4C9A-AD59-755D4917D532}" destId="{789CD6DB-3A68-4A41-90BD-4F0CBB3617D1}" srcOrd="1" destOrd="0" parTransId="{C0BEB5FF-8DFB-40B9-A228-C0C6097DDDC4}" sibTransId="{1A702531-A59F-4EE2-8246-E2EB0955D8B1}"/>
    <dgm:cxn modelId="{17B4E667-2299-4D7F-8CF7-F256D028F9E6}" srcId="{789CD6DB-3A68-4A41-90BD-4F0CBB3617D1}" destId="{469C94C1-887D-4E60-98C9-6DB0A0F3C373}" srcOrd="1" destOrd="0" parTransId="{8794C8D3-9802-4499-A2E9-E3BA20CB0D68}" sibTransId="{D9A8919C-75ED-4E1D-A726-3AD5BFE91FF7}"/>
    <dgm:cxn modelId="{8F7D4149-843E-48AC-B054-DB02B75680EF}" srcId="{789CD6DB-3A68-4A41-90BD-4F0CBB3617D1}" destId="{55EBA861-DDD7-468C-80C3-2B7421FD90B5}" srcOrd="0" destOrd="0" parTransId="{FDDA24A4-99B0-414D-BB0C-72697373A90C}" sibTransId="{01961D07-8906-4529-8E57-72F1A2F999B2}"/>
    <dgm:cxn modelId="{B30D174D-BBD2-4FE1-B1B6-01BCD6B4B6CD}" type="presOf" srcId="{789CD6DB-3A68-4A41-90BD-4F0CBB3617D1}" destId="{AE55F911-91D0-4F4B-A766-58A9B24080FF}" srcOrd="0" destOrd="0" presId="urn:microsoft.com/office/officeart/2005/8/layout/list1"/>
    <dgm:cxn modelId="{AE92D975-AFE0-4A56-B50D-88CA96ACAA94}" type="presOf" srcId="{55EBA861-DDD7-468C-80C3-2B7421FD90B5}" destId="{BA91D32D-0A30-4A7F-BB79-B2D8298062C7}" srcOrd="0" destOrd="0" presId="urn:microsoft.com/office/officeart/2005/8/layout/list1"/>
    <dgm:cxn modelId="{B464F67F-8D6C-4D91-B286-82D093FDCE79}" type="presOf" srcId="{789CD6DB-3A68-4A41-90BD-4F0CBB3617D1}" destId="{CC006D5D-6986-48E7-8302-F2802C2C1AF7}" srcOrd="1" destOrd="0" presId="urn:microsoft.com/office/officeart/2005/8/layout/list1"/>
    <dgm:cxn modelId="{678B089C-509C-44FB-BF3A-F6C3D4D536B5}" type="presOf" srcId="{EFF2750D-B4B3-474C-8B62-8B638DC31F7E}" destId="{E8A109A6-05F2-43F7-9000-DB6EA49AAB11}" srcOrd="0" destOrd="0" presId="urn:microsoft.com/office/officeart/2005/8/layout/list1"/>
    <dgm:cxn modelId="{A058DDA2-48CA-4E5B-B389-F71A59C262B0}" srcId="{3F442EA2-39BA-4C9A-AD59-755D4917D532}" destId="{EFF2750D-B4B3-474C-8B62-8B638DC31F7E}" srcOrd="0" destOrd="0" parTransId="{AEBC78E6-CDDC-4C8F-A157-3C51E907FACD}" sibTransId="{75C067D7-FCD2-4969-8F27-4BBDA88E75ED}"/>
    <dgm:cxn modelId="{52EE57B0-FD6A-43D3-92E8-F57F3A2429D8}" srcId="{789CD6DB-3A68-4A41-90BD-4F0CBB3617D1}" destId="{0E67633B-BA5E-489E-8435-CEEE0A6442A5}" srcOrd="2" destOrd="0" parTransId="{7B74BEB3-E7B0-4E6B-A3F0-24B6752EF802}" sibTransId="{826241CF-1EE4-49D7-BA30-66E9FD31E113}"/>
    <dgm:cxn modelId="{980F51BB-D8F3-47A2-BB8C-547219324693}" type="presOf" srcId="{469C94C1-887D-4E60-98C9-6DB0A0F3C373}" destId="{BA91D32D-0A30-4A7F-BB79-B2D8298062C7}" srcOrd="0" destOrd="1" presId="urn:microsoft.com/office/officeart/2005/8/layout/list1"/>
    <dgm:cxn modelId="{D0E342E1-FC6B-4144-BF27-74BA7F15A70E}" type="presOf" srcId="{0E67633B-BA5E-489E-8435-CEEE0A6442A5}" destId="{BA91D32D-0A30-4A7F-BB79-B2D8298062C7}" srcOrd="0" destOrd="2" presId="urn:microsoft.com/office/officeart/2005/8/layout/list1"/>
    <dgm:cxn modelId="{D10C250A-0817-4C93-9575-6150FF296669}" type="presParOf" srcId="{E6A445EE-D086-4B01-B491-D67950A5A065}" destId="{3F05BC1E-54B4-4416-A597-E21EFF5979C3}" srcOrd="0" destOrd="0" presId="urn:microsoft.com/office/officeart/2005/8/layout/list1"/>
    <dgm:cxn modelId="{D02ABC25-463F-42BB-8F57-DD195A16C670}" type="presParOf" srcId="{3F05BC1E-54B4-4416-A597-E21EFF5979C3}" destId="{E8A109A6-05F2-43F7-9000-DB6EA49AAB11}" srcOrd="0" destOrd="0" presId="urn:microsoft.com/office/officeart/2005/8/layout/list1"/>
    <dgm:cxn modelId="{9A14269F-A151-4203-981B-ECC5306BBFEC}" type="presParOf" srcId="{3F05BC1E-54B4-4416-A597-E21EFF5979C3}" destId="{7D4D635E-8C97-4C03-8F90-DBDF36F18A5E}" srcOrd="1" destOrd="0" presId="urn:microsoft.com/office/officeart/2005/8/layout/list1"/>
    <dgm:cxn modelId="{6BAA7F48-C0BE-4D32-B7B8-A3B93DDFA6CF}" type="presParOf" srcId="{E6A445EE-D086-4B01-B491-D67950A5A065}" destId="{35FFC0C8-5D5B-4D02-99F2-8A3537D6A059}" srcOrd="1" destOrd="0" presId="urn:microsoft.com/office/officeart/2005/8/layout/list1"/>
    <dgm:cxn modelId="{ADB0BE8C-BDB3-4FA9-B524-B04CD5D2BF7C}" type="presParOf" srcId="{E6A445EE-D086-4B01-B491-D67950A5A065}" destId="{C4D197D2-2046-467B-9B1D-AE3681ED4104}" srcOrd="2" destOrd="0" presId="urn:microsoft.com/office/officeart/2005/8/layout/list1"/>
    <dgm:cxn modelId="{C1B82B17-A083-4C5C-A414-50070D0A8B8B}" type="presParOf" srcId="{E6A445EE-D086-4B01-B491-D67950A5A065}" destId="{3C860008-9508-47BA-B6F0-D0D5B76F21AC}" srcOrd="3" destOrd="0" presId="urn:microsoft.com/office/officeart/2005/8/layout/list1"/>
    <dgm:cxn modelId="{B11DD189-E915-46ED-B2B1-4495DC87EBF8}" type="presParOf" srcId="{E6A445EE-D086-4B01-B491-D67950A5A065}" destId="{DB26BAB9-40E5-4A33-9BAE-6D2797E59B59}" srcOrd="4" destOrd="0" presId="urn:microsoft.com/office/officeart/2005/8/layout/list1"/>
    <dgm:cxn modelId="{D787EB38-66E1-4532-A702-94BFABB88841}" type="presParOf" srcId="{DB26BAB9-40E5-4A33-9BAE-6D2797E59B59}" destId="{AE55F911-91D0-4F4B-A766-58A9B24080FF}" srcOrd="0" destOrd="0" presId="urn:microsoft.com/office/officeart/2005/8/layout/list1"/>
    <dgm:cxn modelId="{F54F2979-FCDC-4C0E-8EB2-B17B92AA8393}" type="presParOf" srcId="{DB26BAB9-40E5-4A33-9BAE-6D2797E59B59}" destId="{CC006D5D-6986-48E7-8302-F2802C2C1AF7}" srcOrd="1" destOrd="0" presId="urn:microsoft.com/office/officeart/2005/8/layout/list1"/>
    <dgm:cxn modelId="{69DFD701-FD1A-4BB9-8D89-84B794C0E4FF}" type="presParOf" srcId="{E6A445EE-D086-4B01-B491-D67950A5A065}" destId="{E8DA7755-60A8-46AC-9D1B-0BC543F1C1E7}" srcOrd="5" destOrd="0" presId="urn:microsoft.com/office/officeart/2005/8/layout/list1"/>
    <dgm:cxn modelId="{DE9215B5-261A-4116-93B6-41BD0DDB3D76}" type="presParOf" srcId="{E6A445EE-D086-4B01-B491-D67950A5A065}" destId="{BA91D32D-0A30-4A7F-BB79-B2D8298062C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EFF2750D-B4B3-474C-8B62-8B638DC31F7E}">
      <dgm:prSet phldrT="[Text]" custT="1"/>
      <dgm:spPr/>
      <dgm:t>
        <a:bodyPr/>
        <a:lstStyle/>
        <a:p>
          <a:pPr algn="ctr"/>
          <a:r>
            <a:rPr lang="en-US" sz="1800" b="1" dirty="0"/>
            <a:t>SLO #4: </a:t>
          </a:r>
          <a:r>
            <a:rPr lang="en-US" sz="1800" dirty="0"/>
            <a:t>(Ethics): Students will demonstrate ethical decision-making, case management, professionalism, and self-awareness in clinical practice</a:t>
          </a:r>
        </a:p>
      </dgm:t>
      <dgm:extLst>
        <a:ext uri="{E40237B7-FDA0-4F09-8148-C483321AD2D9}">
          <dgm14:cNvPr xmlns:dgm14="http://schemas.microsoft.com/office/drawing/2010/diagram" id="0" name="" title="Group A tasks"/>
        </a:ext>
      </dgm:extLst>
    </dgm:pt>
    <dgm:pt modelId="{AEBC78E6-CDDC-4C8F-A157-3C51E907FACD}" type="parTrans" cxnId="{A058DDA2-48CA-4E5B-B389-F71A59C262B0}">
      <dgm:prSet/>
      <dgm:spPr/>
      <dgm:t>
        <a:bodyPr/>
        <a:lstStyle/>
        <a:p>
          <a:endParaRPr lang="en-US"/>
        </a:p>
      </dgm:t>
    </dgm:pt>
    <dgm:pt modelId="{75C067D7-FCD2-4969-8F27-4BBDA88E75ED}" type="sibTrans" cxnId="{A058DDA2-48CA-4E5B-B389-F71A59C262B0}">
      <dgm:prSet/>
      <dgm:spPr/>
      <dgm:t>
        <a:bodyPr/>
        <a:lstStyle/>
        <a:p>
          <a:endParaRPr lang="en-US"/>
        </a:p>
      </dgm:t>
    </dgm:pt>
    <dgm:pt modelId="{55EBA861-DDD7-468C-80C3-2B7421FD90B5}">
      <dgm:prSet phldrT="[Text]" custT="1"/>
      <dgm:spPr/>
      <dgm:t>
        <a:bodyPr/>
        <a:lstStyle/>
        <a:p>
          <a:r>
            <a:rPr lang="en-US" sz="1800" dirty="0"/>
            <a:t>At least 80% of students will score a B or higher in the main assignment in the CFT 6600: Law, Professional Ethics, and Community Practice and Teletherapy course.</a:t>
          </a:r>
        </a:p>
      </dgm:t>
    </dgm:pt>
    <dgm:pt modelId="{FDDA24A4-99B0-414D-BB0C-72697373A90C}" type="parTrans" cxnId="{8F7D4149-843E-48AC-B054-DB02B75680EF}">
      <dgm:prSet/>
      <dgm:spPr/>
      <dgm:t>
        <a:bodyPr/>
        <a:lstStyle/>
        <a:p>
          <a:endParaRPr lang="en-US"/>
        </a:p>
      </dgm:t>
    </dgm:pt>
    <dgm:pt modelId="{01961D07-8906-4529-8E57-72F1A2F999B2}" type="sibTrans" cxnId="{8F7D4149-843E-48AC-B054-DB02B75680EF}">
      <dgm:prSet/>
      <dgm:spPr/>
      <dgm:t>
        <a:bodyPr/>
        <a:lstStyle/>
        <a:p>
          <a:endParaRPr lang="en-US"/>
        </a:p>
      </dgm:t>
    </dgm:pt>
    <dgm:pt modelId="{E64802BA-C854-46B4-8325-49DBF7587DE6}">
      <dgm:prSet phldrT="[Text]" custT="1"/>
      <dgm:spPr/>
      <dgm:t>
        <a:bodyPr/>
        <a:lstStyle/>
        <a:p>
          <a:r>
            <a:rPr lang="en-US" sz="1800" dirty="0"/>
            <a:t>Aggregated Data for 2023, 2024: 100 % of students score a B or higher in the main assignment in the CFT 6600.</a:t>
          </a:r>
        </a:p>
      </dgm:t>
    </dgm:pt>
    <dgm:pt modelId="{4556349E-F7B6-46F7-8EF9-715A7FE2E32C}" type="parTrans" cxnId="{87629030-0F04-4CAE-90DE-C98ED6075E0C}">
      <dgm:prSet/>
      <dgm:spPr/>
      <dgm:t>
        <a:bodyPr/>
        <a:lstStyle/>
        <a:p>
          <a:endParaRPr lang="en-US"/>
        </a:p>
      </dgm:t>
    </dgm:pt>
    <dgm:pt modelId="{EABDBAF3-BCA0-4799-8388-113AE81DB36F}" type="sibTrans" cxnId="{87629030-0F04-4CAE-90DE-C98ED6075E0C}">
      <dgm:prSet/>
      <dgm:spPr/>
      <dgm:t>
        <a:bodyPr/>
        <a:lstStyle/>
        <a:p>
          <a:endParaRPr lang="en-US"/>
        </a:p>
      </dgm:t>
    </dgm:pt>
    <dgm:pt modelId="{789CD6DB-3A68-4A41-90BD-4F0CBB3617D1}">
      <dgm:prSet phldrT="[Text]" custT="1"/>
      <dgm:spPr/>
      <dgm:t>
        <a:bodyPr/>
        <a:lstStyle/>
        <a:p>
          <a:pPr algn="ctr"/>
          <a:r>
            <a:rPr lang="en-US" sz="1800" b="1" dirty="0"/>
            <a:t>Target, Measure, &amp; Data</a:t>
          </a:r>
          <a:endParaRPr lang="en-US" sz="1800" dirty="0"/>
        </a:p>
      </dgm:t>
    </dgm:pt>
    <dgm:pt modelId="{1A702531-A59F-4EE2-8246-E2EB0955D8B1}" type="sibTrans" cxnId="{62C10234-45D3-426A-8820-4C0D1D8CBA21}">
      <dgm:prSet/>
      <dgm:spPr/>
      <dgm:t>
        <a:bodyPr/>
        <a:lstStyle/>
        <a:p>
          <a:endParaRPr lang="en-US"/>
        </a:p>
      </dgm:t>
    </dgm:pt>
    <dgm:pt modelId="{C0BEB5FF-8DFB-40B9-A228-C0C6097DDDC4}" type="parTrans" cxnId="{62C10234-45D3-426A-8820-4C0D1D8CBA21}">
      <dgm:prSet/>
      <dgm:spPr/>
      <dgm:t>
        <a:bodyPr/>
        <a:lstStyle/>
        <a:p>
          <a:endParaRPr lang="en-US"/>
        </a:p>
      </dgm:t>
    </dgm:pt>
    <dgm:pt modelId="{D2706E13-C545-4C61-9AEF-96EF801E726E}">
      <dgm:prSet phldrT="[Text]" custT="1"/>
      <dgm:spPr/>
      <dgm:t>
        <a:bodyPr/>
        <a:lstStyle/>
        <a:p>
          <a:r>
            <a:rPr lang="en-US" sz="1800" dirty="0"/>
            <a:t>Target Met</a:t>
          </a:r>
        </a:p>
      </dgm:t>
    </dgm:pt>
    <dgm:pt modelId="{E09EF773-CDFE-4FA9-A051-B47FCD720BF7}" type="parTrans" cxnId="{AB213CB9-D908-4E82-9A2C-C16DBE0BC01C}">
      <dgm:prSet/>
      <dgm:spPr/>
      <dgm:t>
        <a:bodyPr/>
        <a:lstStyle/>
        <a:p>
          <a:endParaRPr lang="en-US"/>
        </a:p>
      </dgm:t>
    </dgm:pt>
    <dgm:pt modelId="{56512BA2-FB18-4711-A97B-0D195ACB184B}" type="sibTrans" cxnId="{AB213CB9-D908-4E82-9A2C-C16DBE0BC01C}">
      <dgm:prSet/>
      <dgm:spPr/>
      <dgm:t>
        <a:bodyPr/>
        <a:lstStyle/>
        <a:p>
          <a:endParaRPr lang="en-US"/>
        </a:p>
      </dgm:t>
    </dgm:pt>
    <dgm:pt modelId="{E6A445EE-D086-4B01-B491-D67950A5A065}" type="pres">
      <dgm:prSet presAssocID="{3F442EA2-39BA-4C9A-AD59-755D4917D532}" presName="linear" presStyleCnt="0">
        <dgm:presLayoutVars>
          <dgm:dir/>
          <dgm:animLvl val="lvl"/>
          <dgm:resizeHandles val="exact"/>
        </dgm:presLayoutVars>
      </dgm:prSet>
      <dgm:spPr/>
    </dgm:pt>
    <dgm:pt modelId="{3F05BC1E-54B4-4416-A597-E21EFF5979C3}" type="pres">
      <dgm:prSet presAssocID="{EFF2750D-B4B3-474C-8B62-8B638DC31F7E}" presName="parentLin" presStyleCnt="0"/>
      <dgm:spPr/>
    </dgm:pt>
    <dgm:pt modelId="{E8A109A6-05F2-43F7-9000-DB6EA49AAB11}" type="pres">
      <dgm:prSet presAssocID="{EFF2750D-B4B3-474C-8B62-8B638DC31F7E}" presName="parentLeftMargin" presStyleLbl="node1" presStyleIdx="0" presStyleCnt="2"/>
      <dgm:spPr/>
    </dgm:pt>
    <dgm:pt modelId="{7D4D635E-8C97-4C03-8F90-DBDF36F18A5E}" type="pres">
      <dgm:prSet presAssocID="{EFF2750D-B4B3-474C-8B62-8B638DC31F7E}" presName="parentText" presStyleLbl="node1" presStyleIdx="0" presStyleCnt="2" custScaleX="151789" custScaleY="196346">
        <dgm:presLayoutVars>
          <dgm:chMax val="0"/>
          <dgm:bulletEnabled val="1"/>
        </dgm:presLayoutVars>
      </dgm:prSet>
      <dgm:spPr/>
    </dgm:pt>
    <dgm:pt modelId="{35FFC0C8-5D5B-4D02-99F2-8A3537D6A059}" type="pres">
      <dgm:prSet presAssocID="{EFF2750D-B4B3-474C-8B62-8B638DC31F7E}" presName="negativeSpace" presStyleCnt="0"/>
      <dgm:spPr/>
    </dgm:pt>
    <dgm:pt modelId="{C4D197D2-2046-467B-9B1D-AE3681ED4104}" type="pres">
      <dgm:prSet presAssocID="{EFF2750D-B4B3-474C-8B62-8B638DC31F7E}" presName="childText" presStyleLbl="conFgAcc1" presStyleIdx="0" presStyleCnt="2" custScaleY="102872">
        <dgm:presLayoutVars>
          <dgm:bulletEnabled val="1"/>
        </dgm:presLayoutVars>
      </dgm:prSet>
      <dgm:spPr/>
    </dgm:pt>
    <dgm:pt modelId="{F475CD03-560C-4842-A0F4-4B4E6E8B39A9}" type="pres">
      <dgm:prSet presAssocID="{75C067D7-FCD2-4969-8F27-4BBDA88E75ED}" presName="spaceBetweenRectangles" presStyleCnt="0"/>
      <dgm:spPr/>
    </dgm:pt>
    <dgm:pt modelId="{81BC9006-87C7-446D-B50A-CBE7426A33E2}" type="pres">
      <dgm:prSet presAssocID="{789CD6DB-3A68-4A41-90BD-4F0CBB3617D1}" presName="parentLin" presStyleCnt="0"/>
      <dgm:spPr/>
    </dgm:pt>
    <dgm:pt modelId="{DF5F018F-1DBA-4A96-BBDA-301B11AF864E}" type="pres">
      <dgm:prSet presAssocID="{789CD6DB-3A68-4A41-90BD-4F0CBB3617D1}" presName="parentLeftMargin" presStyleLbl="node1" presStyleIdx="0" presStyleCnt="2"/>
      <dgm:spPr/>
    </dgm:pt>
    <dgm:pt modelId="{540A2FCC-B25C-4309-A56B-1FC799E1610C}" type="pres">
      <dgm:prSet presAssocID="{789CD6DB-3A68-4A41-90BD-4F0CBB3617D1}" presName="parentText" presStyleLbl="node1" presStyleIdx="1" presStyleCnt="2" custScaleX="124650" custScaleY="81101">
        <dgm:presLayoutVars>
          <dgm:chMax val="0"/>
          <dgm:bulletEnabled val="1"/>
        </dgm:presLayoutVars>
      </dgm:prSet>
      <dgm:spPr/>
    </dgm:pt>
    <dgm:pt modelId="{D04DAC15-9994-4895-9199-50C8EA5D59BC}" type="pres">
      <dgm:prSet presAssocID="{789CD6DB-3A68-4A41-90BD-4F0CBB3617D1}" presName="negativeSpace" presStyleCnt="0"/>
      <dgm:spPr/>
    </dgm:pt>
    <dgm:pt modelId="{7BDCE2C5-86D2-455F-A42C-9F36879E66E4}" type="pres">
      <dgm:prSet presAssocID="{789CD6DB-3A68-4A41-90BD-4F0CBB3617D1}" presName="childText" presStyleLbl="conFgAcc1" presStyleIdx="1" presStyleCnt="2">
        <dgm:presLayoutVars>
          <dgm:bulletEnabled val="1"/>
        </dgm:presLayoutVars>
      </dgm:prSet>
      <dgm:spPr/>
    </dgm:pt>
  </dgm:ptLst>
  <dgm:cxnLst>
    <dgm:cxn modelId="{F5658817-33C2-4FAD-A862-F427F8DFB91C}" type="presOf" srcId="{D2706E13-C545-4C61-9AEF-96EF801E726E}" destId="{7BDCE2C5-86D2-455F-A42C-9F36879E66E4}" srcOrd="0" destOrd="2" presId="urn:microsoft.com/office/officeart/2005/8/layout/list1"/>
    <dgm:cxn modelId="{19CB4727-2099-48B1-8689-D80F20793B4F}" type="presOf" srcId="{EFF2750D-B4B3-474C-8B62-8B638DC31F7E}" destId="{7D4D635E-8C97-4C03-8F90-DBDF36F18A5E}" srcOrd="1" destOrd="0" presId="urn:microsoft.com/office/officeart/2005/8/layout/list1"/>
    <dgm:cxn modelId="{87629030-0F04-4CAE-90DE-C98ED6075E0C}" srcId="{789CD6DB-3A68-4A41-90BD-4F0CBB3617D1}" destId="{E64802BA-C854-46B4-8325-49DBF7587DE6}" srcOrd="1" destOrd="0" parTransId="{4556349E-F7B6-46F7-8EF9-715A7FE2E32C}" sibTransId="{EABDBAF3-BCA0-4799-8388-113AE81DB36F}"/>
    <dgm:cxn modelId="{584FC831-2BA2-4B86-9174-D0199868C4F3}" type="presOf" srcId="{3F442EA2-39BA-4C9A-AD59-755D4917D532}" destId="{E6A445EE-D086-4B01-B491-D67950A5A065}" srcOrd="0" destOrd="0" presId="urn:microsoft.com/office/officeart/2005/8/layout/list1"/>
    <dgm:cxn modelId="{62C10234-45D3-426A-8820-4C0D1D8CBA21}" srcId="{3F442EA2-39BA-4C9A-AD59-755D4917D532}" destId="{789CD6DB-3A68-4A41-90BD-4F0CBB3617D1}" srcOrd="1" destOrd="0" parTransId="{C0BEB5FF-8DFB-40B9-A228-C0C6097DDDC4}" sibTransId="{1A702531-A59F-4EE2-8246-E2EB0955D8B1}"/>
    <dgm:cxn modelId="{B9A9E83D-BCD9-42AD-8449-7CC93134EF00}" type="presOf" srcId="{789CD6DB-3A68-4A41-90BD-4F0CBB3617D1}" destId="{540A2FCC-B25C-4309-A56B-1FC799E1610C}" srcOrd="1" destOrd="0" presId="urn:microsoft.com/office/officeart/2005/8/layout/list1"/>
    <dgm:cxn modelId="{8F7D4149-843E-48AC-B054-DB02B75680EF}" srcId="{789CD6DB-3A68-4A41-90BD-4F0CBB3617D1}" destId="{55EBA861-DDD7-468C-80C3-2B7421FD90B5}" srcOrd="0" destOrd="0" parTransId="{FDDA24A4-99B0-414D-BB0C-72697373A90C}" sibTransId="{01961D07-8906-4529-8E57-72F1A2F999B2}"/>
    <dgm:cxn modelId="{678B1896-1F01-4A82-BC05-B94DED0A4920}" type="presOf" srcId="{789CD6DB-3A68-4A41-90BD-4F0CBB3617D1}" destId="{DF5F018F-1DBA-4A96-BBDA-301B11AF864E}" srcOrd="0" destOrd="0" presId="urn:microsoft.com/office/officeart/2005/8/layout/list1"/>
    <dgm:cxn modelId="{678B089C-509C-44FB-BF3A-F6C3D4D536B5}" type="presOf" srcId="{EFF2750D-B4B3-474C-8B62-8B638DC31F7E}" destId="{E8A109A6-05F2-43F7-9000-DB6EA49AAB11}" srcOrd="0" destOrd="0" presId="urn:microsoft.com/office/officeart/2005/8/layout/list1"/>
    <dgm:cxn modelId="{378F369E-AD1A-4674-8B4E-AA0D7F39C0AF}" type="presOf" srcId="{E64802BA-C854-46B4-8325-49DBF7587DE6}" destId="{7BDCE2C5-86D2-455F-A42C-9F36879E66E4}" srcOrd="0" destOrd="1" presId="urn:microsoft.com/office/officeart/2005/8/layout/list1"/>
    <dgm:cxn modelId="{A058DDA2-48CA-4E5B-B389-F71A59C262B0}" srcId="{3F442EA2-39BA-4C9A-AD59-755D4917D532}" destId="{EFF2750D-B4B3-474C-8B62-8B638DC31F7E}" srcOrd="0" destOrd="0" parTransId="{AEBC78E6-CDDC-4C8F-A157-3C51E907FACD}" sibTransId="{75C067D7-FCD2-4969-8F27-4BBDA88E75ED}"/>
    <dgm:cxn modelId="{AB213CB9-D908-4E82-9A2C-C16DBE0BC01C}" srcId="{789CD6DB-3A68-4A41-90BD-4F0CBB3617D1}" destId="{D2706E13-C545-4C61-9AEF-96EF801E726E}" srcOrd="2" destOrd="0" parTransId="{E09EF773-CDFE-4FA9-A051-B47FCD720BF7}" sibTransId="{56512BA2-FB18-4711-A97B-0D195ACB184B}"/>
    <dgm:cxn modelId="{255841EB-9822-4EFB-BE65-34EE17176907}" type="presOf" srcId="{55EBA861-DDD7-468C-80C3-2B7421FD90B5}" destId="{7BDCE2C5-86D2-455F-A42C-9F36879E66E4}" srcOrd="0" destOrd="0" presId="urn:microsoft.com/office/officeart/2005/8/layout/list1"/>
    <dgm:cxn modelId="{D10C250A-0817-4C93-9575-6150FF296669}" type="presParOf" srcId="{E6A445EE-D086-4B01-B491-D67950A5A065}" destId="{3F05BC1E-54B4-4416-A597-E21EFF5979C3}" srcOrd="0" destOrd="0" presId="urn:microsoft.com/office/officeart/2005/8/layout/list1"/>
    <dgm:cxn modelId="{D02ABC25-463F-42BB-8F57-DD195A16C670}" type="presParOf" srcId="{3F05BC1E-54B4-4416-A597-E21EFF5979C3}" destId="{E8A109A6-05F2-43F7-9000-DB6EA49AAB11}" srcOrd="0" destOrd="0" presId="urn:microsoft.com/office/officeart/2005/8/layout/list1"/>
    <dgm:cxn modelId="{9A14269F-A151-4203-981B-ECC5306BBFEC}" type="presParOf" srcId="{3F05BC1E-54B4-4416-A597-E21EFF5979C3}" destId="{7D4D635E-8C97-4C03-8F90-DBDF36F18A5E}" srcOrd="1" destOrd="0" presId="urn:microsoft.com/office/officeart/2005/8/layout/list1"/>
    <dgm:cxn modelId="{6BAA7F48-C0BE-4D32-B7B8-A3B93DDFA6CF}" type="presParOf" srcId="{E6A445EE-D086-4B01-B491-D67950A5A065}" destId="{35FFC0C8-5D5B-4D02-99F2-8A3537D6A059}" srcOrd="1" destOrd="0" presId="urn:microsoft.com/office/officeart/2005/8/layout/list1"/>
    <dgm:cxn modelId="{ADB0BE8C-BDB3-4FA9-B524-B04CD5D2BF7C}" type="presParOf" srcId="{E6A445EE-D086-4B01-B491-D67950A5A065}" destId="{C4D197D2-2046-467B-9B1D-AE3681ED4104}" srcOrd="2" destOrd="0" presId="urn:microsoft.com/office/officeart/2005/8/layout/list1"/>
    <dgm:cxn modelId="{7B4747FA-D9FD-44CD-999C-B1912C5FCBD9}" type="presParOf" srcId="{E6A445EE-D086-4B01-B491-D67950A5A065}" destId="{F475CD03-560C-4842-A0F4-4B4E6E8B39A9}" srcOrd="3" destOrd="0" presId="urn:microsoft.com/office/officeart/2005/8/layout/list1"/>
    <dgm:cxn modelId="{ADEE016C-4855-476A-8B82-273E046506B5}" type="presParOf" srcId="{E6A445EE-D086-4B01-B491-D67950A5A065}" destId="{81BC9006-87C7-446D-B50A-CBE7426A33E2}" srcOrd="4" destOrd="0" presId="urn:microsoft.com/office/officeart/2005/8/layout/list1"/>
    <dgm:cxn modelId="{E72533C3-A316-4E0C-B221-DDBF4D222703}" type="presParOf" srcId="{81BC9006-87C7-446D-B50A-CBE7426A33E2}" destId="{DF5F018F-1DBA-4A96-BBDA-301B11AF864E}" srcOrd="0" destOrd="0" presId="urn:microsoft.com/office/officeart/2005/8/layout/list1"/>
    <dgm:cxn modelId="{3B76DF31-3C91-49E1-8126-B0081A444378}" type="presParOf" srcId="{81BC9006-87C7-446D-B50A-CBE7426A33E2}" destId="{540A2FCC-B25C-4309-A56B-1FC799E1610C}" srcOrd="1" destOrd="0" presId="urn:microsoft.com/office/officeart/2005/8/layout/list1"/>
    <dgm:cxn modelId="{2EECBCD3-2614-4172-B930-267B6DE69E3C}" type="presParOf" srcId="{E6A445EE-D086-4B01-B491-D67950A5A065}" destId="{D04DAC15-9994-4895-9199-50C8EA5D59BC}" srcOrd="5" destOrd="0" presId="urn:microsoft.com/office/officeart/2005/8/layout/list1"/>
    <dgm:cxn modelId="{4160ABA9-98B2-4D04-A282-D6BB5FA78063}" type="presParOf" srcId="{E6A445EE-D086-4B01-B491-D67950A5A065}" destId="{7BDCE2C5-86D2-455F-A42C-9F36879E66E4}"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EFF2750D-B4B3-474C-8B62-8B638DC31F7E}">
      <dgm:prSet phldrT="[Text]" custT="1"/>
      <dgm:spPr/>
      <dgm:t>
        <a:bodyPr/>
        <a:lstStyle/>
        <a:p>
          <a:pPr algn="ctr"/>
          <a:r>
            <a:rPr lang="en-US" sz="1800" b="1" dirty="0"/>
            <a:t>SLO #5: </a:t>
          </a:r>
          <a:r>
            <a:rPr lang="en-US" sz="1800" dirty="0"/>
            <a:t>(Research): Students will be able to read and critically evaluate research for evidence - based application in the practice of marriage and family therapy.</a:t>
          </a:r>
        </a:p>
      </dgm:t>
      <dgm:extLst>
        <a:ext uri="{E40237B7-FDA0-4F09-8148-C483321AD2D9}">
          <dgm14:cNvPr xmlns:dgm14="http://schemas.microsoft.com/office/drawing/2010/diagram" id="0" name="" title="Group A tasks"/>
        </a:ext>
      </dgm:extLst>
    </dgm:pt>
    <dgm:pt modelId="{AEBC78E6-CDDC-4C8F-A157-3C51E907FACD}" type="parTrans" cxnId="{A058DDA2-48CA-4E5B-B389-F71A59C262B0}">
      <dgm:prSet/>
      <dgm:spPr/>
      <dgm:t>
        <a:bodyPr/>
        <a:lstStyle/>
        <a:p>
          <a:endParaRPr lang="en-US"/>
        </a:p>
      </dgm:t>
    </dgm:pt>
    <dgm:pt modelId="{75C067D7-FCD2-4969-8F27-4BBDA88E75ED}" type="sibTrans" cxnId="{A058DDA2-48CA-4E5B-B389-F71A59C262B0}">
      <dgm:prSet/>
      <dgm:spPr/>
      <dgm:t>
        <a:bodyPr/>
        <a:lstStyle/>
        <a:p>
          <a:endParaRPr lang="en-US"/>
        </a:p>
      </dgm:t>
    </dgm:pt>
    <dgm:pt modelId="{789CD6DB-3A68-4A41-90BD-4F0CBB3617D1}">
      <dgm:prSet phldrT="[Text]" custT="1"/>
      <dgm:spPr/>
      <dgm:t>
        <a:bodyPr/>
        <a:lstStyle/>
        <a:p>
          <a:pPr algn="ctr"/>
          <a:r>
            <a:rPr lang="en-US" sz="1800" b="1" dirty="0"/>
            <a:t>Target, Measure, &amp; Data</a:t>
          </a:r>
        </a:p>
      </dgm:t>
    </dgm:pt>
    <dgm:pt modelId="{C0BEB5FF-8DFB-40B9-A228-C0C6097DDDC4}" type="parTrans" cxnId="{62C10234-45D3-426A-8820-4C0D1D8CBA21}">
      <dgm:prSet/>
      <dgm:spPr/>
      <dgm:t>
        <a:bodyPr/>
        <a:lstStyle/>
        <a:p>
          <a:endParaRPr lang="en-US"/>
        </a:p>
      </dgm:t>
    </dgm:pt>
    <dgm:pt modelId="{1A702531-A59F-4EE2-8246-E2EB0955D8B1}" type="sibTrans" cxnId="{62C10234-45D3-426A-8820-4C0D1D8CBA21}">
      <dgm:prSet/>
      <dgm:spPr/>
      <dgm:t>
        <a:bodyPr/>
        <a:lstStyle/>
        <a:p>
          <a:endParaRPr lang="en-US"/>
        </a:p>
      </dgm:t>
    </dgm:pt>
    <dgm:pt modelId="{55EBA861-DDD7-468C-80C3-2B7421FD90B5}">
      <dgm:prSet phldrT="[Text]" custT="1"/>
      <dgm:spPr/>
      <dgm:t>
        <a:bodyPr/>
        <a:lstStyle/>
        <a:p>
          <a:r>
            <a:rPr lang="en-US" sz="1800" dirty="0"/>
            <a:t>At least 80% of students will pass Part IV of the Comprehensive Exam.</a:t>
          </a:r>
        </a:p>
      </dgm:t>
    </dgm:pt>
    <dgm:pt modelId="{FDDA24A4-99B0-414D-BB0C-72697373A90C}" type="parTrans" cxnId="{8F7D4149-843E-48AC-B054-DB02B75680EF}">
      <dgm:prSet/>
      <dgm:spPr/>
      <dgm:t>
        <a:bodyPr/>
        <a:lstStyle/>
        <a:p>
          <a:endParaRPr lang="en-US"/>
        </a:p>
      </dgm:t>
    </dgm:pt>
    <dgm:pt modelId="{01961D07-8906-4529-8E57-72F1A2F999B2}" type="sibTrans" cxnId="{8F7D4149-843E-48AC-B054-DB02B75680EF}">
      <dgm:prSet/>
      <dgm:spPr/>
      <dgm:t>
        <a:bodyPr/>
        <a:lstStyle/>
        <a:p>
          <a:endParaRPr lang="en-US"/>
        </a:p>
      </dgm:t>
    </dgm:pt>
    <dgm:pt modelId="{E64802BA-C854-46B4-8325-49DBF7587DE6}">
      <dgm:prSet phldrT="[Text]" custT="1"/>
      <dgm:spPr/>
      <dgm:t>
        <a:bodyPr/>
        <a:lstStyle/>
        <a:p>
          <a:r>
            <a:rPr lang="en-US" sz="1800" dirty="0"/>
            <a:t>Aggregated Data for 2023, 2024: 100 % of students passed Part IV of the Comprehensive Exam.</a:t>
          </a:r>
        </a:p>
      </dgm:t>
    </dgm:pt>
    <dgm:pt modelId="{4556349E-F7B6-46F7-8EF9-715A7FE2E32C}" type="parTrans" cxnId="{87629030-0F04-4CAE-90DE-C98ED6075E0C}">
      <dgm:prSet/>
      <dgm:spPr/>
      <dgm:t>
        <a:bodyPr/>
        <a:lstStyle/>
        <a:p>
          <a:endParaRPr lang="en-US"/>
        </a:p>
      </dgm:t>
    </dgm:pt>
    <dgm:pt modelId="{EABDBAF3-BCA0-4799-8388-113AE81DB36F}" type="sibTrans" cxnId="{87629030-0F04-4CAE-90DE-C98ED6075E0C}">
      <dgm:prSet/>
      <dgm:spPr/>
      <dgm:t>
        <a:bodyPr/>
        <a:lstStyle/>
        <a:p>
          <a:endParaRPr lang="en-US"/>
        </a:p>
      </dgm:t>
    </dgm:pt>
    <dgm:pt modelId="{357DA467-98FE-4428-B374-AD104AF8D2A8}">
      <dgm:prSet phldrT="[Text]" custT="1"/>
      <dgm:spPr/>
      <dgm:t>
        <a:bodyPr/>
        <a:lstStyle/>
        <a:p>
          <a:r>
            <a:rPr lang="en-US" sz="1800" dirty="0"/>
            <a:t>Target Met</a:t>
          </a:r>
        </a:p>
      </dgm:t>
    </dgm:pt>
    <dgm:pt modelId="{1E5C80DB-8A77-4C4E-8FA6-757E5E791629}" type="parTrans" cxnId="{48DA0A5D-7DC2-45AC-AB77-9AA0548A0617}">
      <dgm:prSet/>
      <dgm:spPr/>
    </dgm:pt>
    <dgm:pt modelId="{033150FC-4DB0-4CDF-9174-14B49C80BA5C}" type="sibTrans" cxnId="{48DA0A5D-7DC2-45AC-AB77-9AA0548A0617}">
      <dgm:prSet/>
      <dgm:spPr/>
    </dgm:pt>
    <dgm:pt modelId="{E6A445EE-D086-4B01-B491-D67950A5A065}" type="pres">
      <dgm:prSet presAssocID="{3F442EA2-39BA-4C9A-AD59-755D4917D532}" presName="linear" presStyleCnt="0">
        <dgm:presLayoutVars>
          <dgm:dir/>
          <dgm:animLvl val="lvl"/>
          <dgm:resizeHandles val="exact"/>
        </dgm:presLayoutVars>
      </dgm:prSet>
      <dgm:spPr/>
    </dgm:pt>
    <dgm:pt modelId="{3F05BC1E-54B4-4416-A597-E21EFF5979C3}" type="pres">
      <dgm:prSet presAssocID="{EFF2750D-B4B3-474C-8B62-8B638DC31F7E}" presName="parentLin" presStyleCnt="0"/>
      <dgm:spPr/>
    </dgm:pt>
    <dgm:pt modelId="{E8A109A6-05F2-43F7-9000-DB6EA49AAB11}" type="pres">
      <dgm:prSet presAssocID="{EFF2750D-B4B3-474C-8B62-8B638DC31F7E}" presName="parentLeftMargin" presStyleLbl="node1" presStyleIdx="0" presStyleCnt="2"/>
      <dgm:spPr/>
    </dgm:pt>
    <dgm:pt modelId="{7D4D635E-8C97-4C03-8F90-DBDF36F18A5E}" type="pres">
      <dgm:prSet presAssocID="{EFF2750D-B4B3-474C-8B62-8B638DC31F7E}" presName="parentText" presStyleLbl="node1" presStyleIdx="0" presStyleCnt="2" custScaleX="151789" custScaleY="150534">
        <dgm:presLayoutVars>
          <dgm:chMax val="0"/>
          <dgm:bulletEnabled val="1"/>
        </dgm:presLayoutVars>
      </dgm:prSet>
      <dgm:spPr/>
    </dgm:pt>
    <dgm:pt modelId="{35FFC0C8-5D5B-4D02-99F2-8A3537D6A059}" type="pres">
      <dgm:prSet presAssocID="{EFF2750D-B4B3-474C-8B62-8B638DC31F7E}" presName="negativeSpace" presStyleCnt="0"/>
      <dgm:spPr/>
    </dgm:pt>
    <dgm:pt modelId="{C4D197D2-2046-467B-9B1D-AE3681ED4104}" type="pres">
      <dgm:prSet presAssocID="{EFF2750D-B4B3-474C-8B62-8B638DC31F7E}" presName="childText" presStyleLbl="conFgAcc1" presStyleIdx="0" presStyleCnt="2" custScaleY="102872">
        <dgm:presLayoutVars>
          <dgm:bulletEnabled val="1"/>
        </dgm:presLayoutVars>
      </dgm:prSet>
      <dgm:spPr/>
    </dgm:pt>
    <dgm:pt modelId="{0888C14F-8697-40DE-9F39-C9B048867271}" type="pres">
      <dgm:prSet presAssocID="{75C067D7-FCD2-4969-8F27-4BBDA88E75ED}" presName="spaceBetweenRectangles" presStyleCnt="0"/>
      <dgm:spPr/>
    </dgm:pt>
    <dgm:pt modelId="{BBB55839-7B9D-4EA4-BF1D-0D0E53A46629}" type="pres">
      <dgm:prSet presAssocID="{789CD6DB-3A68-4A41-90BD-4F0CBB3617D1}" presName="parentLin" presStyleCnt="0"/>
      <dgm:spPr/>
    </dgm:pt>
    <dgm:pt modelId="{B46D3D9F-360D-4217-9A7F-F3B6DB41024B}" type="pres">
      <dgm:prSet presAssocID="{789CD6DB-3A68-4A41-90BD-4F0CBB3617D1}" presName="parentLeftMargin" presStyleLbl="node1" presStyleIdx="0" presStyleCnt="2"/>
      <dgm:spPr/>
    </dgm:pt>
    <dgm:pt modelId="{B1E0669C-0C96-4E4D-A388-8B4A0CD529F1}" type="pres">
      <dgm:prSet presAssocID="{789CD6DB-3A68-4A41-90BD-4F0CBB3617D1}" presName="parentText" presStyleLbl="node1" presStyleIdx="1" presStyleCnt="2" custScaleX="128572" custScaleY="76434">
        <dgm:presLayoutVars>
          <dgm:chMax val="0"/>
          <dgm:bulletEnabled val="1"/>
        </dgm:presLayoutVars>
      </dgm:prSet>
      <dgm:spPr/>
    </dgm:pt>
    <dgm:pt modelId="{6D396071-1E21-401C-8379-E4C528DA5D8B}" type="pres">
      <dgm:prSet presAssocID="{789CD6DB-3A68-4A41-90BD-4F0CBB3617D1}" presName="negativeSpace" presStyleCnt="0"/>
      <dgm:spPr/>
    </dgm:pt>
    <dgm:pt modelId="{64AEE81D-0704-4F7A-8C50-C4A4256FCDBE}" type="pres">
      <dgm:prSet presAssocID="{789CD6DB-3A68-4A41-90BD-4F0CBB3617D1}" presName="childText" presStyleLbl="conFgAcc1" presStyleIdx="1" presStyleCnt="2" custScaleY="117615">
        <dgm:presLayoutVars>
          <dgm:bulletEnabled val="1"/>
        </dgm:presLayoutVars>
      </dgm:prSet>
      <dgm:spPr/>
    </dgm:pt>
  </dgm:ptLst>
  <dgm:cxnLst>
    <dgm:cxn modelId="{19CB4727-2099-48B1-8689-D80F20793B4F}" type="presOf" srcId="{EFF2750D-B4B3-474C-8B62-8B638DC31F7E}" destId="{7D4D635E-8C97-4C03-8F90-DBDF36F18A5E}" srcOrd="1" destOrd="0" presId="urn:microsoft.com/office/officeart/2005/8/layout/list1"/>
    <dgm:cxn modelId="{87629030-0F04-4CAE-90DE-C98ED6075E0C}" srcId="{789CD6DB-3A68-4A41-90BD-4F0CBB3617D1}" destId="{E64802BA-C854-46B4-8325-49DBF7587DE6}" srcOrd="1" destOrd="0" parTransId="{4556349E-F7B6-46F7-8EF9-715A7FE2E32C}" sibTransId="{EABDBAF3-BCA0-4799-8388-113AE81DB36F}"/>
    <dgm:cxn modelId="{584FC831-2BA2-4B86-9174-D0199868C4F3}" type="presOf" srcId="{3F442EA2-39BA-4C9A-AD59-755D4917D532}" destId="{E6A445EE-D086-4B01-B491-D67950A5A065}" srcOrd="0" destOrd="0" presId="urn:microsoft.com/office/officeart/2005/8/layout/list1"/>
    <dgm:cxn modelId="{62C10234-45D3-426A-8820-4C0D1D8CBA21}" srcId="{3F442EA2-39BA-4C9A-AD59-755D4917D532}" destId="{789CD6DB-3A68-4A41-90BD-4F0CBB3617D1}" srcOrd="1" destOrd="0" parTransId="{C0BEB5FF-8DFB-40B9-A228-C0C6097DDDC4}" sibTransId="{1A702531-A59F-4EE2-8246-E2EB0955D8B1}"/>
    <dgm:cxn modelId="{C136F83D-303C-44F6-BB0C-3F3EAC57F886}" type="presOf" srcId="{789CD6DB-3A68-4A41-90BD-4F0CBB3617D1}" destId="{B46D3D9F-360D-4217-9A7F-F3B6DB41024B}" srcOrd="0" destOrd="0" presId="urn:microsoft.com/office/officeart/2005/8/layout/list1"/>
    <dgm:cxn modelId="{8238095C-3AF4-4088-B81C-2ACDCFE726DF}" type="presOf" srcId="{E64802BA-C854-46B4-8325-49DBF7587DE6}" destId="{64AEE81D-0704-4F7A-8C50-C4A4256FCDBE}" srcOrd="0" destOrd="1" presId="urn:microsoft.com/office/officeart/2005/8/layout/list1"/>
    <dgm:cxn modelId="{48DA0A5D-7DC2-45AC-AB77-9AA0548A0617}" srcId="{789CD6DB-3A68-4A41-90BD-4F0CBB3617D1}" destId="{357DA467-98FE-4428-B374-AD104AF8D2A8}" srcOrd="2" destOrd="0" parTransId="{1E5C80DB-8A77-4C4E-8FA6-757E5E791629}" sibTransId="{033150FC-4DB0-4CDF-9174-14B49C80BA5C}"/>
    <dgm:cxn modelId="{8F7D4149-843E-48AC-B054-DB02B75680EF}" srcId="{789CD6DB-3A68-4A41-90BD-4F0CBB3617D1}" destId="{55EBA861-DDD7-468C-80C3-2B7421FD90B5}" srcOrd="0" destOrd="0" parTransId="{FDDA24A4-99B0-414D-BB0C-72697373A90C}" sibTransId="{01961D07-8906-4529-8E57-72F1A2F999B2}"/>
    <dgm:cxn modelId="{9A7E6D8E-5038-49FB-BFF1-1BCBD8441E28}" type="presOf" srcId="{55EBA861-DDD7-468C-80C3-2B7421FD90B5}" destId="{64AEE81D-0704-4F7A-8C50-C4A4256FCDBE}" srcOrd="0" destOrd="0" presId="urn:microsoft.com/office/officeart/2005/8/layout/list1"/>
    <dgm:cxn modelId="{71F7879A-9ED5-4D78-AC0E-48737CB03AE1}" type="presOf" srcId="{789CD6DB-3A68-4A41-90BD-4F0CBB3617D1}" destId="{B1E0669C-0C96-4E4D-A388-8B4A0CD529F1}" srcOrd="1" destOrd="0" presId="urn:microsoft.com/office/officeart/2005/8/layout/list1"/>
    <dgm:cxn modelId="{678B089C-509C-44FB-BF3A-F6C3D4D536B5}" type="presOf" srcId="{EFF2750D-B4B3-474C-8B62-8B638DC31F7E}" destId="{E8A109A6-05F2-43F7-9000-DB6EA49AAB11}" srcOrd="0" destOrd="0" presId="urn:microsoft.com/office/officeart/2005/8/layout/list1"/>
    <dgm:cxn modelId="{A058DDA2-48CA-4E5B-B389-F71A59C262B0}" srcId="{3F442EA2-39BA-4C9A-AD59-755D4917D532}" destId="{EFF2750D-B4B3-474C-8B62-8B638DC31F7E}" srcOrd="0" destOrd="0" parTransId="{AEBC78E6-CDDC-4C8F-A157-3C51E907FACD}" sibTransId="{75C067D7-FCD2-4969-8F27-4BBDA88E75ED}"/>
    <dgm:cxn modelId="{676B47B9-A74B-4994-86AC-AD3FC178A7C1}" type="presOf" srcId="{357DA467-98FE-4428-B374-AD104AF8D2A8}" destId="{64AEE81D-0704-4F7A-8C50-C4A4256FCDBE}" srcOrd="0" destOrd="2" presId="urn:microsoft.com/office/officeart/2005/8/layout/list1"/>
    <dgm:cxn modelId="{D10C250A-0817-4C93-9575-6150FF296669}" type="presParOf" srcId="{E6A445EE-D086-4B01-B491-D67950A5A065}" destId="{3F05BC1E-54B4-4416-A597-E21EFF5979C3}" srcOrd="0" destOrd="0" presId="urn:microsoft.com/office/officeart/2005/8/layout/list1"/>
    <dgm:cxn modelId="{D02ABC25-463F-42BB-8F57-DD195A16C670}" type="presParOf" srcId="{3F05BC1E-54B4-4416-A597-E21EFF5979C3}" destId="{E8A109A6-05F2-43F7-9000-DB6EA49AAB11}" srcOrd="0" destOrd="0" presId="urn:microsoft.com/office/officeart/2005/8/layout/list1"/>
    <dgm:cxn modelId="{9A14269F-A151-4203-981B-ECC5306BBFEC}" type="presParOf" srcId="{3F05BC1E-54B4-4416-A597-E21EFF5979C3}" destId="{7D4D635E-8C97-4C03-8F90-DBDF36F18A5E}" srcOrd="1" destOrd="0" presId="urn:microsoft.com/office/officeart/2005/8/layout/list1"/>
    <dgm:cxn modelId="{6BAA7F48-C0BE-4D32-B7B8-A3B93DDFA6CF}" type="presParOf" srcId="{E6A445EE-D086-4B01-B491-D67950A5A065}" destId="{35FFC0C8-5D5B-4D02-99F2-8A3537D6A059}" srcOrd="1" destOrd="0" presId="urn:microsoft.com/office/officeart/2005/8/layout/list1"/>
    <dgm:cxn modelId="{ADB0BE8C-BDB3-4FA9-B524-B04CD5D2BF7C}" type="presParOf" srcId="{E6A445EE-D086-4B01-B491-D67950A5A065}" destId="{C4D197D2-2046-467B-9B1D-AE3681ED4104}" srcOrd="2" destOrd="0" presId="urn:microsoft.com/office/officeart/2005/8/layout/list1"/>
    <dgm:cxn modelId="{338FB4E2-D629-49CE-88B1-0DB723924E55}" type="presParOf" srcId="{E6A445EE-D086-4B01-B491-D67950A5A065}" destId="{0888C14F-8697-40DE-9F39-C9B048867271}" srcOrd="3" destOrd="0" presId="urn:microsoft.com/office/officeart/2005/8/layout/list1"/>
    <dgm:cxn modelId="{28B9177D-D0B5-4B79-A32F-3BF5FF6CA833}" type="presParOf" srcId="{E6A445EE-D086-4B01-B491-D67950A5A065}" destId="{BBB55839-7B9D-4EA4-BF1D-0D0E53A46629}" srcOrd="4" destOrd="0" presId="urn:microsoft.com/office/officeart/2005/8/layout/list1"/>
    <dgm:cxn modelId="{C3EB6165-476F-41A2-B5C4-378A7041F6D1}" type="presParOf" srcId="{BBB55839-7B9D-4EA4-BF1D-0D0E53A46629}" destId="{B46D3D9F-360D-4217-9A7F-F3B6DB41024B}" srcOrd="0" destOrd="0" presId="urn:microsoft.com/office/officeart/2005/8/layout/list1"/>
    <dgm:cxn modelId="{863AF3B7-4A3C-4516-B446-3BB882F99F0A}" type="presParOf" srcId="{BBB55839-7B9D-4EA4-BF1D-0D0E53A46629}" destId="{B1E0669C-0C96-4E4D-A388-8B4A0CD529F1}" srcOrd="1" destOrd="0" presId="urn:microsoft.com/office/officeart/2005/8/layout/list1"/>
    <dgm:cxn modelId="{7509457D-393A-4621-97A0-2A7C46730153}" type="presParOf" srcId="{E6A445EE-D086-4B01-B491-D67950A5A065}" destId="{6D396071-1E21-401C-8379-E4C528DA5D8B}" srcOrd="5" destOrd="0" presId="urn:microsoft.com/office/officeart/2005/8/layout/list1"/>
    <dgm:cxn modelId="{806C23AB-8BDD-4B06-B6F3-306FCD7B3B83}" type="presParOf" srcId="{E6A445EE-D086-4B01-B491-D67950A5A065}" destId="{64AEE81D-0704-4F7A-8C50-C4A4256FCDBE}"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EFF2750D-B4B3-474C-8B62-8B638DC31F7E}">
      <dgm:prSet phldrT="[Text]" custT="1"/>
      <dgm:spPr/>
      <dgm:t>
        <a:bodyPr/>
        <a:lstStyle/>
        <a:p>
          <a:pPr algn="ctr"/>
          <a:r>
            <a:rPr lang="en-US" sz="1800" b="1" dirty="0"/>
            <a:t>SLO #1</a:t>
          </a:r>
          <a:r>
            <a:rPr lang="en-US" sz="1800" dirty="0"/>
            <a:t> (Knowledge): Students will demonstrate competence in advanced MFT models and techniques.</a:t>
          </a:r>
        </a:p>
      </dgm:t>
      <dgm:extLst>
        <a:ext uri="{E40237B7-FDA0-4F09-8148-C483321AD2D9}">
          <dgm14:cNvPr xmlns:dgm14="http://schemas.microsoft.com/office/drawing/2010/diagram" id="0" name="" title="Group A tasks"/>
        </a:ext>
      </dgm:extLst>
    </dgm:pt>
    <dgm:pt modelId="{AEBC78E6-CDDC-4C8F-A157-3C51E907FACD}" type="parTrans" cxnId="{A058DDA2-48CA-4E5B-B389-F71A59C262B0}">
      <dgm:prSet/>
      <dgm:spPr/>
      <dgm:t>
        <a:bodyPr/>
        <a:lstStyle/>
        <a:p>
          <a:endParaRPr lang="en-US"/>
        </a:p>
      </dgm:t>
    </dgm:pt>
    <dgm:pt modelId="{75C067D7-FCD2-4969-8F27-4BBDA88E75ED}" type="sibTrans" cxnId="{A058DDA2-48CA-4E5B-B389-F71A59C262B0}">
      <dgm:prSet/>
      <dgm:spPr/>
      <dgm:t>
        <a:bodyPr/>
        <a:lstStyle/>
        <a:p>
          <a:endParaRPr lang="en-US"/>
        </a:p>
      </dgm:t>
    </dgm:pt>
    <dgm:pt modelId="{789CD6DB-3A68-4A41-90BD-4F0CBB3617D1}">
      <dgm:prSet phldrT="[Text]" custT="1"/>
      <dgm:spPr/>
      <dgm:t>
        <a:bodyPr/>
        <a:lstStyle/>
        <a:p>
          <a:r>
            <a:rPr lang="en-US" sz="600" b="1" dirty="0"/>
            <a:t>                     </a:t>
          </a:r>
          <a:r>
            <a:rPr lang="en-US" sz="1800" b="1" dirty="0"/>
            <a:t>Target, Measure, &amp; Data</a:t>
          </a:r>
        </a:p>
      </dgm:t>
    </dgm:pt>
    <dgm:pt modelId="{C0BEB5FF-8DFB-40B9-A228-C0C6097DDDC4}" type="parTrans" cxnId="{62C10234-45D3-426A-8820-4C0D1D8CBA21}">
      <dgm:prSet/>
      <dgm:spPr/>
      <dgm:t>
        <a:bodyPr/>
        <a:lstStyle/>
        <a:p>
          <a:endParaRPr lang="en-US"/>
        </a:p>
      </dgm:t>
    </dgm:pt>
    <dgm:pt modelId="{1A702531-A59F-4EE2-8246-E2EB0955D8B1}" type="sibTrans" cxnId="{62C10234-45D3-426A-8820-4C0D1D8CBA21}">
      <dgm:prSet/>
      <dgm:spPr/>
      <dgm:t>
        <a:bodyPr/>
        <a:lstStyle/>
        <a:p>
          <a:endParaRPr lang="en-US"/>
        </a:p>
      </dgm:t>
    </dgm:pt>
    <dgm:pt modelId="{DD9B059E-8275-499B-8954-6876809F26D0}">
      <dgm:prSet phldrT="[Text]" custT="1"/>
      <dgm:spPr/>
      <dgm:t>
        <a:bodyPr/>
        <a:lstStyle/>
        <a:p>
          <a:r>
            <a:rPr lang="en-US" sz="1800" dirty="0"/>
            <a:t>Aggregated data 2021-2022: 100% of the students scored 3 or above on section1 </a:t>
          </a:r>
          <a:r>
            <a:rPr lang="en-US" sz="1800" b="0" dirty="0"/>
            <a:t>on the Theory of Change Paper in the Comprehensive Portfolio</a:t>
          </a:r>
          <a:r>
            <a:rPr lang="en-US" sz="1800" dirty="0"/>
            <a:t>. There is no student who completed the Comprehensive Portfolio in 2023.</a:t>
          </a:r>
        </a:p>
      </dgm:t>
    </dgm:pt>
    <dgm:pt modelId="{C2E44638-9E22-4C91-98C0-773D79B3D8D7}" type="parTrans" cxnId="{9C63FB05-AB9A-41FA-BB25-2F21BB7530A4}">
      <dgm:prSet/>
      <dgm:spPr/>
      <dgm:t>
        <a:bodyPr/>
        <a:lstStyle/>
        <a:p>
          <a:endParaRPr lang="en-US"/>
        </a:p>
      </dgm:t>
    </dgm:pt>
    <dgm:pt modelId="{7B82299B-2DCC-44B7-AFAD-8CE216083AEF}" type="sibTrans" cxnId="{9C63FB05-AB9A-41FA-BB25-2F21BB7530A4}">
      <dgm:prSet/>
      <dgm:spPr/>
      <dgm:t>
        <a:bodyPr/>
        <a:lstStyle/>
        <a:p>
          <a:endParaRPr lang="en-US"/>
        </a:p>
      </dgm:t>
    </dgm:pt>
    <dgm:pt modelId="{BC4A4545-4971-4932-B01D-8A130C507674}">
      <dgm:prSet phldrT="[Text]" custT="1"/>
      <dgm:spPr/>
      <dgm:t>
        <a:bodyPr/>
        <a:lstStyle/>
        <a:p>
          <a:r>
            <a:rPr lang="en-US" sz="1800" dirty="0"/>
            <a:t>Target Met</a:t>
          </a:r>
        </a:p>
      </dgm:t>
    </dgm:pt>
    <dgm:pt modelId="{3584E58D-8F5A-42B5-BACC-891335777AEC}" type="parTrans" cxnId="{44666968-CF97-41CE-A60A-3770224F4B22}">
      <dgm:prSet/>
      <dgm:spPr/>
      <dgm:t>
        <a:bodyPr/>
        <a:lstStyle/>
        <a:p>
          <a:endParaRPr lang="en-US"/>
        </a:p>
      </dgm:t>
    </dgm:pt>
    <dgm:pt modelId="{40531643-FB14-4A40-8541-4E784C03660B}" type="sibTrans" cxnId="{44666968-CF97-41CE-A60A-3770224F4B22}">
      <dgm:prSet/>
      <dgm:spPr/>
      <dgm:t>
        <a:bodyPr/>
        <a:lstStyle/>
        <a:p>
          <a:endParaRPr lang="en-US"/>
        </a:p>
      </dgm:t>
    </dgm:pt>
    <dgm:pt modelId="{74C44642-A4D1-40A1-BB6E-6ECF71685FA2}">
      <dgm:prSet phldrT="[Text]" custT="1"/>
      <dgm:spPr/>
      <dgm:t>
        <a:bodyPr/>
        <a:lstStyle/>
        <a:p>
          <a:endParaRPr lang="en-US" sz="1800" dirty="0"/>
        </a:p>
      </dgm:t>
    </dgm:pt>
    <dgm:pt modelId="{96EE33E8-B490-4D5E-AC0E-DFF366B2FCF6}" type="parTrans" cxnId="{5F1A850B-A412-4CDA-B8E4-B155D533899E}">
      <dgm:prSet/>
      <dgm:spPr/>
      <dgm:t>
        <a:bodyPr/>
        <a:lstStyle/>
        <a:p>
          <a:endParaRPr lang="en-US"/>
        </a:p>
      </dgm:t>
    </dgm:pt>
    <dgm:pt modelId="{534E068E-C392-482E-B210-EB0DB39CBA42}" type="sibTrans" cxnId="{5F1A850B-A412-4CDA-B8E4-B155D533899E}">
      <dgm:prSet/>
      <dgm:spPr/>
      <dgm:t>
        <a:bodyPr/>
        <a:lstStyle/>
        <a:p>
          <a:endParaRPr lang="en-US"/>
        </a:p>
      </dgm:t>
    </dgm:pt>
    <dgm:pt modelId="{E6A445EE-D086-4B01-B491-D67950A5A065}" type="pres">
      <dgm:prSet presAssocID="{3F442EA2-39BA-4C9A-AD59-755D4917D532}" presName="linear" presStyleCnt="0">
        <dgm:presLayoutVars>
          <dgm:dir/>
          <dgm:animLvl val="lvl"/>
          <dgm:resizeHandles val="exact"/>
        </dgm:presLayoutVars>
      </dgm:prSet>
      <dgm:spPr/>
    </dgm:pt>
    <dgm:pt modelId="{3F05BC1E-54B4-4416-A597-E21EFF5979C3}" type="pres">
      <dgm:prSet presAssocID="{EFF2750D-B4B3-474C-8B62-8B638DC31F7E}" presName="parentLin" presStyleCnt="0"/>
      <dgm:spPr/>
    </dgm:pt>
    <dgm:pt modelId="{E8A109A6-05F2-43F7-9000-DB6EA49AAB11}" type="pres">
      <dgm:prSet presAssocID="{EFF2750D-B4B3-474C-8B62-8B638DC31F7E}" presName="parentLeftMargin" presStyleLbl="node1" presStyleIdx="0" presStyleCnt="2"/>
      <dgm:spPr/>
    </dgm:pt>
    <dgm:pt modelId="{7D4D635E-8C97-4C03-8F90-DBDF36F18A5E}" type="pres">
      <dgm:prSet presAssocID="{EFF2750D-B4B3-474C-8B62-8B638DC31F7E}" presName="parentText" presStyleLbl="node1" presStyleIdx="0" presStyleCnt="2" custScaleX="148496" custScaleY="693638">
        <dgm:presLayoutVars>
          <dgm:chMax val="0"/>
          <dgm:bulletEnabled val="1"/>
        </dgm:presLayoutVars>
      </dgm:prSet>
      <dgm:spPr/>
    </dgm:pt>
    <dgm:pt modelId="{35FFC0C8-5D5B-4D02-99F2-8A3537D6A059}" type="pres">
      <dgm:prSet presAssocID="{EFF2750D-B4B3-474C-8B62-8B638DC31F7E}" presName="negativeSpace" presStyleCnt="0"/>
      <dgm:spPr/>
    </dgm:pt>
    <dgm:pt modelId="{C4D197D2-2046-467B-9B1D-AE3681ED4104}" type="pres">
      <dgm:prSet presAssocID="{EFF2750D-B4B3-474C-8B62-8B638DC31F7E}" presName="childText" presStyleLbl="conFgAcc1" presStyleIdx="0" presStyleCnt="2">
        <dgm:presLayoutVars>
          <dgm:bulletEnabled val="1"/>
        </dgm:presLayoutVars>
      </dgm:prSet>
      <dgm:spPr/>
    </dgm:pt>
    <dgm:pt modelId="{A49A90B5-B471-4B9F-8FE6-91BD7F2EC85E}" type="pres">
      <dgm:prSet presAssocID="{75C067D7-FCD2-4969-8F27-4BBDA88E75ED}" presName="spaceBetweenRectangles" presStyleCnt="0"/>
      <dgm:spPr/>
    </dgm:pt>
    <dgm:pt modelId="{BB85D207-2A73-4AAB-9BB1-7F2192870F66}" type="pres">
      <dgm:prSet presAssocID="{789CD6DB-3A68-4A41-90BD-4F0CBB3617D1}" presName="parentLin" presStyleCnt="0"/>
      <dgm:spPr/>
    </dgm:pt>
    <dgm:pt modelId="{1AC146F8-7E92-4A75-B2F4-E00B2D05022D}" type="pres">
      <dgm:prSet presAssocID="{789CD6DB-3A68-4A41-90BD-4F0CBB3617D1}" presName="parentLeftMargin" presStyleLbl="node1" presStyleIdx="0" presStyleCnt="2"/>
      <dgm:spPr/>
    </dgm:pt>
    <dgm:pt modelId="{CA172B02-4F21-49A5-B620-BC8146F7B770}" type="pres">
      <dgm:prSet presAssocID="{789CD6DB-3A68-4A41-90BD-4F0CBB3617D1}" presName="parentText" presStyleLbl="node1" presStyleIdx="1" presStyleCnt="2" custScaleX="135294" custScaleY="303133">
        <dgm:presLayoutVars>
          <dgm:chMax val="0"/>
          <dgm:bulletEnabled val="1"/>
        </dgm:presLayoutVars>
      </dgm:prSet>
      <dgm:spPr/>
    </dgm:pt>
    <dgm:pt modelId="{1EE61563-CC76-404B-A38A-86BBA8C6003A}" type="pres">
      <dgm:prSet presAssocID="{789CD6DB-3A68-4A41-90BD-4F0CBB3617D1}" presName="negativeSpace" presStyleCnt="0"/>
      <dgm:spPr/>
    </dgm:pt>
    <dgm:pt modelId="{991D01D6-12D8-45A5-888D-CBC17C1962F5}" type="pres">
      <dgm:prSet presAssocID="{789CD6DB-3A68-4A41-90BD-4F0CBB3617D1}" presName="childText" presStyleLbl="conFgAcc1" presStyleIdx="1" presStyleCnt="2">
        <dgm:presLayoutVars>
          <dgm:bulletEnabled val="1"/>
        </dgm:presLayoutVars>
      </dgm:prSet>
      <dgm:spPr/>
    </dgm:pt>
  </dgm:ptLst>
  <dgm:cxnLst>
    <dgm:cxn modelId="{9C63FB05-AB9A-41FA-BB25-2F21BB7530A4}" srcId="{789CD6DB-3A68-4A41-90BD-4F0CBB3617D1}" destId="{DD9B059E-8275-499B-8954-6876809F26D0}" srcOrd="1" destOrd="0" parTransId="{C2E44638-9E22-4C91-98C0-773D79B3D8D7}" sibTransId="{7B82299B-2DCC-44B7-AFAD-8CE216083AEF}"/>
    <dgm:cxn modelId="{5F1A850B-A412-4CDA-B8E4-B155D533899E}" srcId="{789CD6DB-3A68-4A41-90BD-4F0CBB3617D1}" destId="{74C44642-A4D1-40A1-BB6E-6ECF71685FA2}" srcOrd="0" destOrd="0" parTransId="{96EE33E8-B490-4D5E-AC0E-DFF366B2FCF6}" sibTransId="{534E068E-C392-482E-B210-EB0DB39CBA42}"/>
    <dgm:cxn modelId="{72EB1A1D-EF94-42B4-8893-1C01CF49911E}" type="presOf" srcId="{789CD6DB-3A68-4A41-90BD-4F0CBB3617D1}" destId="{CA172B02-4F21-49A5-B620-BC8146F7B770}" srcOrd="1" destOrd="0" presId="urn:microsoft.com/office/officeart/2005/8/layout/list1"/>
    <dgm:cxn modelId="{19CB4727-2099-48B1-8689-D80F20793B4F}" type="presOf" srcId="{EFF2750D-B4B3-474C-8B62-8B638DC31F7E}" destId="{7D4D635E-8C97-4C03-8F90-DBDF36F18A5E}" srcOrd="1" destOrd="0" presId="urn:microsoft.com/office/officeart/2005/8/layout/list1"/>
    <dgm:cxn modelId="{AE1E9227-7D51-4617-A58F-2A1188504A6A}" type="presOf" srcId="{DD9B059E-8275-499B-8954-6876809F26D0}" destId="{991D01D6-12D8-45A5-888D-CBC17C1962F5}" srcOrd="0" destOrd="1" presId="urn:microsoft.com/office/officeart/2005/8/layout/list1"/>
    <dgm:cxn modelId="{584FC831-2BA2-4B86-9174-D0199868C4F3}" type="presOf" srcId="{3F442EA2-39BA-4C9A-AD59-755D4917D532}" destId="{E6A445EE-D086-4B01-B491-D67950A5A065}" srcOrd="0" destOrd="0" presId="urn:microsoft.com/office/officeart/2005/8/layout/list1"/>
    <dgm:cxn modelId="{62C10234-45D3-426A-8820-4C0D1D8CBA21}" srcId="{3F442EA2-39BA-4C9A-AD59-755D4917D532}" destId="{789CD6DB-3A68-4A41-90BD-4F0CBB3617D1}" srcOrd="1" destOrd="0" parTransId="{C0BEB5FF-8DFB-40B9-A228-C0C6097DDDC4}" sibTransId="{1A702531-A59F-4EE2-8246-E2EB0955D8B1}"/>
    <dgm:cxn modelId="{301EE744-19F3-419B-B3DA-EEB34A1BACAB}" type="presOf" srcId="{789CD6DB-3A68-4A41-90BD-4F0CBB3617D1}" destId="{1AC146F8-7E92-4A75-B2F4-E00B2D05022D}" srcOrd="0" destOrd="0" presId="urn:microsoft.com/office/officeart/2005/8/layout/list1"/>
    <dgm:cxn modelId="{0970D147-0DFF-4C67-823E-50B7E817D001}" type="presOf" srcId="{BC4A4545-4971-4932-B01D-8A130C507674}" destId="{991D01D6-12D8-45A5-888D-CBC17C1962F5}" srcOrd="0" destOrd="2" presId="urn:microsoft.com/office/officeart/2005/8/layout/list1"/>
    <dgm:cxn modelId="{44666968-CF97-41CE-A60A-3770224F4B22}" srcId="{789CD6DB-3A68-4A41-90BD-4F0CBB3617D1}" destId="{BC4A4545-4971-4932-B01D-8A130C507674}" srcOrd="2" destOrd="0" parTransId="{3584E58D-8F5A-42B5-BACC-891335777AEC}" sibTransId="{40531643-FB14-4A40-8541-4E784C03660B}"/>
    <dgm:cxn modelId="{678B089C-509C-44FB-BF3A-F6C3D4D536B5}" type="presOf" srcId="{EFF2750D-B4B3-474C-8B62-8B638DC31F7E}" destId="{E8A109A6-05F2-43F7-9000-DB6EA49AAB11}" srcOrd="0" destOrd="0" presId="urn:microsoft.com/office/officeart/2005/8/layout/list1"/>
    <dgm:cxn modelId="{A058DDA2-48CA-4E5B-B389-F71A59C262B0}" srcId="{3F442EA2-39BA-4C9A-AD59-755D4917D532}" destId="{EFF2750D-B4B3-474C-8B62-8B638DC31F7E}" srcOrd="0" destOrd="0" parTransId="{AEBC78E6-CDDC-4C8F-A157-3C51E907FACD}" sibTransId="{75C067D7-FCD2-4969-8F27-4BBDA88E75ED}"/>
    <dgm:cxn modelId="{E0FBBBDD-3B22-4F0F-8721-882BDCCC26E5}" type="presOf" srcId="{74C44642-A4D1-40A1-BB6E-6ECF71685FA2}" destId="{991D01D6-12D8-45A5-888D-CBC17C1962F5}" srcOrd="0" destOrd="0" presId="urn:microsoft.com/office/officeart/2005/8/layout/list1"/>
    <dgm:cxn modelId="{D10C250A-0817-4C93-9575-6150FF296669}" type="presParOf" srcId="{E6A445EE-D086-4B01-B491-D67950A5A065}" destId="{3F05BC1E-54B4-4416-A597-E21EFF5979C3}" srcOrd="0" destOrd="0" presId="urn:microsoft.com/office/officeart/2005/8/layout/list1"/>
    <dgm:cxn modelId="{D02ABC25-463F-42BB-8F57-DD195A16C670}" type="presParOf" srcId="{3F05BC1E-54B4-4416-A597-E21EFF5979C3}" destId="{E8A109A6-05F2-43F7-9000-DB6EA49AAB11}" srcOrd="0" destOrd="0" presId="urn:microsoft.com/office/officeart/2005/8/layout/list1"/>
    <dgm:cxn modelId="{9A14269F-A151-4203-981B-ECC5306BBFEC}" type="presParOf" srcId="{3F05BC1E-54B4-4416-A597-E21EFF5979C3}" destId="{7D4D635E-8C97-4C03-8F90-DBDF36F18A5E}" srcOrd="1" destOrd="0" presId="urn:microsoft.com/office/officeart/2005/8/layout/list1"/>
    <dgm:cxn modelId="{6BAA7F48-C0BE-4D32-B7B8-A3B93DDFA6CF}" type="presParOf" srcId="{E6A445EE-D086-4B01-B491-D67950A5A065}" destId="{35FFC0C8-5D5B-4D02-99F2-8A3537D6A059}" srcOrd="1" destOrd="0" presId="urn:microsoft.com/office/officeart/2005/8/layout/list1"/>
    <dgm:cxn modelId="{ADB0BE8C-BDB3-4FA9-B524-B04CD5D2BF7C}" type="presParOf" srcId="{E6A445EE-D086-4B01-B491-D67950A5A065}" destId="{C4D197D2-2046-467B-9B1D-AE3681ED4104}" srcOrd="2" destOrd="0" presId="urn:microsoft.com/office/officeart/2005/8/layout/list1"/>
    <dgm:cxn modelId="{4343C915-1029-43C3-AA4B-469F84364B40}" type="presParOf" srcId="{E6A445EE-D086-4B01-B491-D67950A5A065}" destId="{A49A90B5-B471-4B9F-8FE6-91BD7F2EC85E}" srcOrd="3" destOrd="0" presId="urn:microsoft.com/office/officeart/2005/8/layout/list1"/>
    <dgm:cxn modelId="{0B7BF4A2-C4E2-44E3-BBF0-BF3A21D40F94}" type="presParOf" srcId="{E6A445EE-D086-4B01-B491-D67950A5A065}" destId="{BB85D207-2A73-4AAB-9BB1-7F2192870F66}" srcOrd="4" destOrd="0" presId="urn:microsoft.com/office/officeart/2005/8/layout/list1"/>
    <dgm:cxn modelId="{7BE10B69-2AB9-43F7-AE4E-500193A69B1A}" type="presParOf" srcId="{BB85D207-2A73-4AAB-9BB1-7F2192870F66}" destId="{1AC146F8-7E92-4A75-B2F4-E00B2D05022D}" srcOrd="0" destOrd="0" presId="urn:microsoft.com/office/officeart/2005/8/layout/list1"/>
    <dgm:cxn modelId="{23CF5155-F4C2-4111-8964-2E6C1316F253}" type="presParOf" srcId="{BB85D207-2A73-4AAB-9BB1-7F2192870F66}" destId="{CA172B02-4F21-49A5-B620-BC8146F7B770}" srcOrd="1" destOrd="0" presId="urn:microsoft.com/office/officeart/2005/8/layout/list1"/>
    <dgm:cxn modelId="{41EABBBF-320D-4523-85BF-41C1B6AA95A7}" type="presParOf" srcId="{E6A445EE-D086-4B01-B491-D67950A5A065}" destId="{1EE61563-CC76-404B-A38A-86BBA8C6003A}" srcOrd="5" destOrd="0" presId="urn:microsoft.com/office/officeart/2005/8/layout/list1"/>
    <dgm:cxn modelId="{3F196774-D3FC-458C-8EF4-84724FCEA5AA}" type="presParOf" srcId="{E6A445EE-D086-4B01-B491-D67950A5A065}" destId="{991D01D6-12D8-45A5-888D-CBC17C1962F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EFF2750D-B4B3-474C-8B62-8B638DC31F7E}">
      <dgm:prSet phldrT="[Text]" custT="1"/>
      <dgm:spPr/>
      <dgm:t>
        <a:bodyPr/>
        <a:lstStyle/>
        <a:p>
          <a:pPr algn="ctr"/>
          <a:r>
            <a:rPr lang="en-US" sz="1800" b="1" dirty="0"/>
            <a:t>SLO #5</a:t>
          </a:r>
          <a:r>
            <a:rPr lang="en-US" sz="1800" dirty="0"/>
            <a:t> (Research): Students will demonstrate the ability to conduct systemic and relational research that has clinical implications for marriage and family therapy</a:t>
          </a:r>
        </a:p>
      </dgm:t>
      <dgm:extLst>
        <a:ext uri="{E40237B7-FDA0-4F09-8148-C483321AD2D9}">
          <dgm14:cNvPr xmlns:dgm14="http://schemas.microsoft.com/office/drawing/2010/diagram" id="0" name="" title="Group A tasks"/>
        </a:ext>
      </dgm:extLst>
    </dgm:pt>
    <dgm:pt modelId="{AEBC78E6-CDDC-4C8F-A157-3C51E907FACD}" type="parTrans" cxnId="{A058DDA2-48CA-4E5B-B389-F71A59C262B0}">
      <dgm:prSet/>
      <dgm:spPr/>
      <dgm:t>
        <a:bodyPr/>
        <a:lstStyle/>
        <a:p>
          <a:endParaRPr lang="en-US"/>
        </a:p>
      </dgm:t>
    </dgm:pt>
    <dgm:pt modelId="{75C067D7-FCD2-4969-8F27-4BBDA88E75ED}" type="sibTrans" cxnId="{A058DDA2-48CA-4E5B-B389-F71A59C262B0}">
      <dgm:prSet/>
      <dgm:spPr/>
      <dgm:t>
        <a:bodyPr/>
        <a:lstStyle/>
        <a:p>
          <a:endParaRPr lang="en-US"/>
        </a:p>
      </dgm:t>
    </dgm:pt>
    <dgm:pt modelId="{789CD6DB-3A68-4A41-90BD-4F0CBB3617D1}">
      <dgm:prSet phldrT="[Text]"/>
      <dgm:spPr/>
      <dgm:t>
        <a:bodyPr/>
        <a:lstStyle/>
        <a:p>
          <a:pPr algn="ctr"/>
          <a:r>
            <a:rPr lang="en-US" sz="600" b="1" dirty="0"/>
            <a:t>Targets, Measures, &amp; Data</a:t>
          </a:r>
          <a:endParaRPr lang="en-US" sz="600" dirty="0"/>
        </a:p>
      </dgm:t>
    </dgm:pt>
    <dgm:pt modelId="{C0BEB5FF-8DFB-40B9-A228-C0C6097DDDC4}" type="parTrans" cxnId="{62C10234-45D3-426A-8820-4C0D1D8CBA21}">
      <dgm:prSet/>
      <dgm:spPr/>
      <dgm:t>
        <a:bodyPr/>
        <a:lstStyle/>
        <a:p>
          <a:endParaRPr lang="en-US"/>
        </a:p>
      </dgm:t>
    </dgm:pt>
    <dgm:pt modelId="{1A702531-A59F-4EE2-8246-E2EB0955D8B1}" type="sibTrans" cxnId="{62C10234-45D3-426A-8820-4C0D1D8CBA21}">
      <dgm:prSet/>
      <dgm:spPr/>
      <dgm:t>
        <a:bodyPr/>
        <a:lstStyle/>
        <a:p>
          <a:endParaRPr lang="en-US"/>
        </a:p>
      </dgm:t>
    </dgm:pt>
    <dgm:pt modelId="{DD9B059E-8275-499B-8954-6876809F26D0}">
      <dgm:prSet phldrT="[Text]"/>
      <dgm:spPr/>
      <dgm:t>
        <a:bodyPr/>
        <a:lstStyle/>
        <a:p>
          <a:r>
            <a:rPr lang="en-US" dirty="0"/>
            <a:t>At least 80% of students will score 3 or above (satisfactory or above) on section 4 of  the Publishable Research Paper of the Comprehensive portfolio.</a:t>
          </a:r>
          <a:endParaRPr lang="en-US" sz="600" dirty="0"/>
        </a:p>
      </dgm:t>
    </dgm:pt>
    <dgm:pt modelId="{C2E44638-9E22-4C91-98C0-773D79B3D8D7}" type="parTrans" cxnId="{9C63FB05-AB9A-41FA-BB25-2F21BB7530A4}">
      <dgm:prSet/>
      <dgm:spPr/>
      <dgm:t>
        <a:bodyPr/>
        <a:lstStyle/>
        <a:p>
          <a:endParaRPr lang="en-US"/>
        </a:p>
      </dgm:t>
    </dgm:pt>
    <dgm:pt modelId="{7B82299B-2DCC-44B7-AFAD-8CE216083AEF}" type="sibTrans" cxnId="{9C63FB05-AB9A-41FA-BB25-2F21BB7530A4}">
      <dgm:prSet/>
      <dgm:spPr/>
      <dgm:t>
        <a:bodyPr/>
        <a:lstStyle/>
        <a:p>
          <a:endParaRPr lang="en-US"/>
        </a:p>
      </dgm:t>
    </dgm:pt>
    <dgm:pt modelId="{907BAAE6-5980-439B-A1B7-087ACFAC8B75}">
      <dgm:prSet phldrT="[Text]"/>
      <dgm:spPr/>
      <dgm:t>
        <a:bodyPr/>
        <a:lstStyle/>
        <a:p>
          <a:endParaRPr lang="en-US" sz="600" dirty="0"/>
        </a:p>
      </dgm:t>
    </dgm:pt>
    <dgm:pt modelId="{087E2171-0792-401E-B224-05B1D8423AB1}" type="parTrans" cxnId="{E19B261A-2C57-4048-8EEA-92CAF019225F}">
      <dgm:prSet/>
      <dgm:spPr/>
      <dgm:t>
        <a:bodyPr/>
        <a:lstStyle/>
        <a:p>
          <a:endParaRPr lang="en-US"/>
        </a:p>
      </dgm:t>
    </dgm:pt>
    <dgm:pt modelId="{75859A81-EE6E-4F32-811B-5CF918A5EEF9}" type="sibTrans" cxnId="{E19B261A-2C57-4048-8EEA-92CAF019225F}">
      <dgm:prSet/>
      <dgm:spPr/>
      <dgm:t>
        <a:bodyPr/>
        <a:lstStyle/>
        <a:p>
          <a:endParaRPr lang="en-US"/>
        </a:p>
      </dgm:t>
    </dgm:pt>
    <dgm:pt modelId="{3426C1C9-15A2-4C52-B4E1-A1970FFB27C0}">
      <dgm:prSet phldrT="[Text]" custT="1"/>
      <dgm:spPr/>
      <dgm:t>
        <a:bodyPr/>
        <a:lstStyle/>
        <a:p>
          <a:r>
            <a:rPr lang="en-US" sz="1600" dirty="0"/>
            <a:t>Aggregated data 2020-2022: 100% of the students scored 3 or above on section 4 of  the Publishable Research Paper of the Comprehensive portfolio.</a:t>
          </a:r>
        </a:p>
      </dgm:t>
    </dgm:pt>
    <dgm:pt modelId="{B7417E8F-2726-483B-AB49-BB73FF1218AA}" type="parTrans" cxnId="{53EB9C34-54BA-40F2-88BF-F95C579E69A0}">
      <dgm:prSet/>
      <dgm:spPr/>
      <dgm:t>
        <a:bodyPr/>
        <a:lstStyle/>
        <a:p>
          <a:endParaRPr lang="en-US"/>
        </a:p>
      </dgm:t>
    </dgm:pt>
    <dgm:pt modelId="{74A55874-FEAF-4E2E-9389-497C0E6B939F}" type="sibTrans" cxnId="{53EB9C34-54BA-40F2-88BF-F95C579E69A0}">
      <dgm:prSet/>
      <dgm:spPr/>
      <dgm:t>
        <a:bodyPr/>
        <a:lstStyle/>
        <a:p>
          <a:endParaRPr lang="en-US"/>
        </a:p>
      </dgm:t>
    </dgm:pt>
    <dgm:pt modelId="{2504AF78-0FE0-4E8D-8265-9B815B69ACBB}">
      <dgm:prSet phldrT="[Text]" custT="1"/>
      <dgm:spPr/>
      <dgm:t>
        <a:bodyPr/>
        <a:lstStyle/>
        <a:p>
          <a:r>
            <a:rPr lang="en-US" sz="1600" dirty="0"/>
            <a:t>Target met</a:t>
          </a:r>
        </a:p>
      </dgm:t>
    </dgm:pt>
    <dgm:pt modelId="{BFF914EB-571B-45EA-A3BB-DDFF511BBB5C}" type="parTrans" cxnId="{5B59C888-A281-4DA3-9648-3A15A7B95066}">
      <dgm:prSet/>
      <dgm:spPr/>
      <dgm:t>
        <a:bodyPr/>
        <a:lstStyle/>
        <a:p>
          <a:endParaRPr lang="en-US"/>
        </a:p>
      </dgm:t>
    </dgm:pt>
    <dgm:pt modelId="{93C97F57-E650-41C0-A2FC-3AECC93F238A}" type="sibTrans" cxnId="{5B59C888-A281-4DA3-9648-3A15A7B95066}">
      <dgm:prSet/>
      <dgm:spPr/>
      <dgm:t>
        <a:bodyPr/>
        <a:lstStyle/>
        <a:p>
          <a:endParaRPr lang="en-US"/>
        </a:p>
      </dgm:t>
    </dgm:pt>
    <dgm:pt modelId="{93514E4E-1DA5-4C9B-AE24-D1196378B27E}">
      <dgm:prSet phldrT="[Text]" custT="1"/>
      <dgm:spPr/>
      <dgm:t>
        <a:bodyPr/>
        <a:lstStyle/>
        <a:p>
          <a:r>
            <a:rPr lang="en-US" sz="1600" dirty="0"/>
            <a:t>There is no student who completed the Comprehensive Portfolio in 2023</a:t>
          </a:r>
        </a:p>
      </dgm:t>
    </dgm:pt>
    <dgm:pt modelId="{AD9E7729-7A1F-4D4F-829F-FE094086A994}" type="parTrans" cxnId="{26F562E1-0F63-415A-9C04-6E8622E4C27F}">
      <dgm:prSet/>
      <dgm:spPr/>
      <dgm:t>
        <a:bodyPr/>
        <a:lstStyle/>
        <a:p>
          <a:endParaRPr lang="en-US"/>
        </a:p>
      </dgm:t>
    </dgm:pt>
    <dgm:pt modelId="{A8F4DAC2-DCDE-4EFE-9EF1-086E7DB2CA14}" type="sibTrans" cxnId="{26F562E1-0F63-415A-9C04-6E8622E4C27F}">
      <dgm:prSet/>
      <dgm:spPr/>
      <dgm:t>
        <a:bodyPr/>
        <a:lstStyle/>
        <a:p>
          <a:endParaRPr lang="en-US"/>
        </a:p>
      </dgm:t>
    </dgm:pt>
    <dgm:pt modelId="{E6A445EE-D086-4B01-B491-D67950A5A065}" type="pres">
      <dgm:prSet presAssocID="{3F442EA2-39BA-4C9A-AD59-755D4917D532}" presName="linear" presStyleCnt="0">
        <dgm:presLayoutVars>
          <dgm:dir/>
          <dgm:animLvl val="lvl"/>
          <dgm:resizeHandles val="exact"/>
        </dgm:presLayoutVars>
      </dgm:prSet>
      <dgm:spPr/>
    </dgm:pt>
    <dgm:pt modelId="{3F05BC1E-54B4-4416-A597-E21EFF5979C3}" type="pres">
      <dgm:prSet presAssocID="{EFF2750D-B4B3-474C-8B62-8B638DC31F7E}" presName="parentLin" presStyleCnt="0"/>
      <dgm:spPr/>
    </dgm:pt>
    <dgm:pt modelId="{E8A109A6-05F2-43F7-9000-DB6EA49AAB11}" type="pres">
      <dgm:prSet presAssocID="{EFF2750D-B4B3-474C-8B62-8B638DC31F7E}" presName="parentLeftMargin" presStyleLbl="node1" presStyleIdx="0" presStyleCnt="2"/>
      <dgm:spPr/>
    </dgm:pt>
    <dgm:pt modelId="{7D4D635E-8C97-4C03-8F90-DBDF36F18A5E}" type="pres">
      <dgm:prSet presAssocID="{EFF2750D-B4B3-474C-8B62-8B638DC31F7E}" presName="parentText" presStyleLbl="node1" presStyleIdx="0" presStyleCnt="2" custScaleX="151789" custScaleY="660631">
        <dgm:presLayoutVars>
          <dgm:chMax val="0"/>
          <dgm:bulletEnabled val="1"/>
        </dgm:presLayoutVars>
      </dgm:prSet>
      <dgm:spPr/>
    </dgm:pt>
    <dgm:pt modelId="{35FFC0C8-5D5B-4D02-99F2-8A3537D6A059}" type="pres">
      <dgm:prSet presAssocID="{EFF2750D-B4B3-474C-8B62-8B638DC31F7E}" presName="negativeSpace" presStyleCnt="0"/>
      <dgm:spPr/>
    </dgm:pt>
    <dgm:pt modelId="{C4D197D2-2046-467B-9B1D-AE3681ED4104}" type="pres">
      <dgm:prSet presAssocID="{EFF2750D-B4B3-474C-8B62-8B638DC31F7E}" presName="childText" presStyleLbl="conFgAcc1" presStyleIdx="0" presStyleCnt="2" custFlipVert="1" custScaleX="97059" custScaleY="68629" custLinFactNeighborX="-13137" custLinFactNeighborY="17209">
        <dgm:presLayoutVars>
          <dgm:bulletEnabled val="1"/>
        </dgm:presLayoutVars>
      </dgm:prSet>
      <dgm:spPr/>
    </dgm:pt>
    <dgm:pt modelId="{51CEB593-BCD4-4BD7-9A5E-EAA28EB4EDC8}" type="pres">
      <dgm:prSet presAssocID="{75C067D7-FCD2-4969-8F27-4BBDA88E75ED}" presName="spaceBetweenRectangles" presStyleCnt="0"/>
      <dgm:spPr/>
    </dgm:pt>
    <dgm:pt modelId="{CD225F89-2D86-4348-A6D2-4B9C31EBDCCE}" type="pres">
      <dgm:prSet presAssocID="{789CD6DB-3A68-4A41-90BD-4F0CBB3617D1}" presName="parentLin" presStyleCnt="0"/>
      <dgm:spPr/>
    </dgm:pt>
    <dgm:pt modelId="{9601FEAA-0F3F-41F7-8B30-A77D5FB205AB}" type="pres">
      <dgm:prSet presAssocID="{789CD6DB-3A68-4A41-90BD-4F0CBB3617D1}" presName="parentLeftMargin" presStyleLbl="node1" presStyleIdx="0" presStyleCnt="2"/>
      <dgm:spPr/>
    </dgm:pt>
    <dgm:pt modelId="{C226E5FA-FB79-4798-A9B6-A62A08F9DA36}" type="pres">
      <dgm:prSet presAssocID="{789CD6DB-3A68-4A41-90BD-4F0CBB3617D1}" presName="parentText" presStyleLbl="node1" presStyleIdx="1" presStyleCnt="2" custScaleX="142857">
        <dgm:presLayoutVars>
          <dgm:chMax val="0"/>
          <dgm:bulletEnabled val="1"/>
        </dgm:presLayoutVars>
      </dgm:prSet>
      <dgm:spPr/>
    </dgm:pt>
    <dgm:pt modelId="{40EA00F9-189B-490D-BAA0-04DC680C9E67}" type="pres">
      <dgm:prSet presAssocID="{789CD6DB-3A68-4A41-90BD-4F0CBB3617D1}" presName="negativeSpace" presStyleCnt="0"/>
      <dgm:spPr/>
    </dgm:pt>
    <dgm:pt modelId="{A8AB4B58-CD09-4B45-B77F-18466CD3D038}" type="pres">
      <dgm:prSet presAssocID="{789CD6DB-3A68-4A41-90BD-4F0CBB3617D1}" presName="childText" presStyleLbl="conFgAcc1" presStyleIdx="1" presStyleCnt="2" custLinFactY="723" custLinFactNeighborY="100000">
        <dgm:presLayoutVars>
          <dgm:bulletEnabled val="1"/>
        </dgm:presLayoutVars>
      </dgm:prSet>
      <dgm:spPr/>
    </dgm:pt>
  </dgm:ptLst>
  <dgm:cxnLst>
    <dgm:cxn modelId="{9C63FB05-AB9A-41FA-BB25-2F21BB7530A4}" srcId="{789CD6DB-3A68-4A41-90BD-4F0CBB3617D1}" destId="{DD9B059E-8275-499B-8954-6876809F26D0}" srcOrd="0" destOrd="0" parTransId="{C2E44638-9E22-4C91-98C0-773D79B3D8D7}" sibTransId="{7B82299B-2DCC-44B7-AFAD-8CE216083AEF}"/>
    <dgm:cxn modelId="{E19B261A-2C57-4048-8EEA-92CAF019225F}" srcId="{789CD6DB-3A68-4A41-90BD-4F0CBB3617D1}" destId="{907BAAE6-5980-439B-A1B7-087ACFAC8B75}" srcOrd="4" destOrd="0" parTransId="{087E2171-0792-401E-B224-05B1D8423AB1}" sibTransId="{75859A81-EE6E-4F32-811B-5CF918A5EEF9}"/>
    <dgm:cxn modelId="{2A3FEE1C-A3D7-460E-8AB8-EF1054C76A66}" type="presOf" srcId="{907BAAE6-5980-439B-A1B7-087ACFAC8B75}" destId="{A8AB4B58-CD09-4B45-B77F-18466CD3D038}" srcOrd="0" destOrd="4" presId="urn:microsoft.com/office/officeart/2005/8/layout/list1"/>
    <dgm:cxn modelId="{8157E325-CA5F-4C9E-A7AF-B66EA11B18E5}" type="presOf" srcId="{93514E4E-1DA5-4C9B-AE24-D1196378B27E}" destId="{A8AB4B58-CD09-4B45-B77F-18466CD3D038}" srcOrd="0" destOrd="2" presId="urn:microsoft.com/office/officeart/2005/8/layout/list1"/>
    <dgm:cxn modelId="{19CB4727-2099-48B1-8689-D80F20793B4F}" type="presOf" srcId="{EFF2750D-B4B3-474C-8B62-8B638DC31F7E}" destId="{7D4D635E-8C97-4C03-8F90-DBDF36F18A5E}" srcOrd="1" destOrd="0" presId="urn:microsoft.com/office/officeart/2005/8/layout/list1"/>
    <dgm:cxn modelId="{516D392E-CC0D-417E-943E-593533571161}" type="presOf" srcId="{3426C1C9-15A2-4C52-B4E1-A1970FFB27C0}" destId="{A8AB4B58-CD09-4B45-B77F-18466CD3D038}" srcOrd="0" destOrd="1" presId="urn:microsoft.com/office/officeart/2005/8/layout/list1"/>
    <dgm:cxn modelId="{584FC831-2BA2-4B86-9174-D0199868C4F3}" type="presOf" srcId="{3F442EA2-39BA-4C9A-AD59-755D4917D532}" destId="{E6A445EE-D086-4B01-B491-D67950A5A065}" srcOrd="0" destOrd="0" presId="urn:microsoft.com/office/officeart/2005/8/layout/list1"/>
    <dgm:cxn modelId="{62C10234-45D3-426A-8820-4C0D1D8CBA21}" srcId="{3F442EA2-39BA-4C9A-AD59-755D4917D532}" destId="{789CD6DB-3A68-4A41-90BD-4F0CBB3617D1}" srcOrd="1" destOrd="0" parTransId="{C0BEB5FF-8DFB-40B9-A228-C0C6097DDDC4}" sibTransId="{1A702531-A59F-4EE2-8246-E2EB0955D8B1}"/>
    <dgm:cxn modelId="{53EB9C34-54BA-40F2-88BF-F95C579E69A0}" srcId="{789CD6DB-3A68-4A41-90BD-4F0CBB3617D1}" destId="{3426C1C9-15A2-4C52-B4E1-A1970FFB27C0}" srcOrd="1" destOrd="0" parTransId="{B7417E8F-2726-483B-AB49-BB73FF1218AA}" sibTransId="{74A55874-FEAF-4E2E-9389-497C0E6B939F}"/>
    <dgm:cxn modelId="{C3261078-A235-467E-960A-9C5E20F81E18}" type="presOf" srcId="{789CD6DB-3A68-4A41-90BD-4F0CBB3617D1}" destId="{C226E5FA-FB79-4798-A9B6-A62A08F9DA36}" srcOrd="1" destOrd="0" presId="urn:microsoft.com/office/officeart/2005/8/layout/list1"/>
    <dgm:cxn modelId="{5B59C888-A281-4DA3-9648-3A15A7B95066}" srcId="{789CD6DB-3A68-4A41-90BD-4F0CBB3617D1}" destId="{2504AF78-0FE0-4E8D-8265-9B815B69ACBB}" srcOrd="3" destOrd="0" parTransId="{BFF914EB-571B-45EA-A3BB-DDFF511BBB5C}" sibTransId="{93C97F57-E650-41C0-A2FC-3AECC93F238A}"/>
    <dgm:cxn modelId="{678B089C-509C-44FB-BF3A-F6C3D4D536B5}" type="presOf" srcId="{EFF2750D-B4B3-474C-8B62-8B638DC31F7E}" destId="{E8A109A6-05F2-43F7-9000-DB6EA49AAB11}" srcOrd="0" destOrd="0" presId="urn:microsoft.com/office/officeart/2005/8/layout/list1"/>
    <dgm:cxn modelId="{A9AC599F-A68C-4C9B-BF82-0E8FDDF1BDFD}" type="presOf" srcId="{2504AF78-0FE0-4E8D-8265-9B815B69ACBB}" destId="{A8AB4B58-CD09-4B45-B77F-18466CD3D038}" srcOrd="0" destOrd="3" presId="urn:microsoft.com/office/officeart/2005/8/layout/list1"/>
    <dgm:cxn modelId="{A058DDA2-48CA-4E5B-B389-F71A59C262B0}" srcId="{3F442EA2-39BA-4C9A-AD59-755D4917D532}" destId="{EFF2750D-B4B3-474C-8B62-8B638DC31F7E}" srcOrd="0" destOrd="0" parTransId="{AEBC78E6-CDDC-4C8F-A157-3C51E907FACD}" sibTransId="{75C067D7-FCD2-4969-8F27-4BBDA88E75ED}"/>
    <dgm:cxn modelId="{26F562E1-0F63-415A-9C04-6E8622E4C27F}" srcId="{789CD6DB-3A68-4A41-90BD-4F0CBB3617D1}" destId="{93514E4E-1DA5-4C9B-AE24-D1196378B27E}" srcOrd="2" destOrd="0" parTransId="{AD9E7729-7A1F-4D4F-829F-FE094086A994}" sibTransId="{A8F4DAC2-DCDE-4EFE-9EF1-086E7DB2CA14}"/>
    <dgm:cxn modelId="{0BDEE2FB-CEE1-4AA8-B363-F14520BD69F7}" type="presOf" srcId="{DD9B059E-8275-499B-8954-6876809F26D0}" destId="{A8AB4B58-CD09-4B45-B77F-18466CD3D038}" srcOrd="0" destOrd="0" presId="urn:microsoft.com/office/officeart/2005/8/layout/list1"/>
    <dgm:cxn modelId="{5BD1D4FD-DDFC-4782-920F-58EA39614F39}" type="presOf" srcId="{789CD6DB-3A68-4A41-90BD-4F0CBB3617D1}" destId="{9601FEAA-0F3F-41F7-8B30-A77D5FB205AB}" srcOrd="0" destOrd="0" presId="urn:microsoft.com/office/officeart/2005/8/layout/list1"/>
    <dgm:cxn modelId="{D10C250A-0817-4C93-9575-6150FF296669}" type="presParOf" srcId="{E6A445EE-D086-4B01-B491-D67950A5A065}" destId="{3F05BC1E-54B4-4416-A597-E21EFF5979C3}" srcOrd="0" destOrd="0" presId="urn:microsoft.com/office/officeart/2005/8/layout/list1"/>
    <dgm:cxn modelId="{D02ABC25-463F-42BB-8F57-DD195A16C670}" type="presParOf" srcId="{3F05BC1E-54B4-4416-A597-E21EFF5979C3}" destId="{E8A109A6-05F2-43F7-9000-DB6EA49AAB11}" srcOrd="0" destOrd="0" presId="urn:microsoft.com/office/officeart/2005/8/layout/list1"/>
    <dgm:cxn modelId="{9A14269F-A151-4203-981B-ECC5306BBFEC}" type="presParOf" srcId="{3F05BC1E-54B4-4416-A597-E21EFF5979C3}" destId="{7D4D635E-8C97-4C03-8F90-DBDF36F18A5E}" srcOrd="1" destOrd="0" presId="urn:microsoft.com/office/officeart/2005/8/layout/list1"/>
    <dgm:cxn modelId="{6BAA7F48-C0BE-4D32-B7B8-A3B93DDFA6CF}" type="presParOf" srcId="{E6A445EE-D086-4B01-B491-D67950A5A065}" destId="{35FFC0C8-5D5B-4D02-99F2-8A3537D6A059}" srcOrd="1" destOrd="0" presId="urn:microsoft.com/office/officeart/2005/8/layout/list1"/>
    <dgm:cxn modelId="{ADB0BE8C-BDB3-4FA9-B524-B04CD5D2BF7C}" type="presParOf" srcId="{E6A445EE-D086-4B01-B491-D67950A5A065}" destId="{C4D197D2-2046-467B-9B1D-AE3681ED4104}" srcOrd="2" destOrd="0" presId="urn:microsoft.com/office/officeart/2005/8/layout/list1"/>
    <dgm:cxn modelId="{88B86CC5-3727-466A-AF03-9585FE7FB7EC}" type="presParOf" srcId="{E6A445EE-D086-4B01-B491-D67950A5A065}" destId="{51CEB593-BCD4-4BD7-9A5E-EAA28EB4EDC8}" srcOrd="3" destOrd="0" presId="urn:microsoft.com/office/officeart/2005/8/layout/list1"/>
    <dgm:cxn modelId="{60C02334-D29C-4B19-8BA0-E20C452562B1}" type="presParOf" srcId="{E6A445EE-D086-4B01-B491-D67950A5A065}" destId="{CD225F89-2D86-4348-A6D2-4B9C31EBDCCE}" srcOrd="4" destOrd="0" presId="urn:microsoft.com/office/officeart/2005/8/layout/list1"/>
    <dgm:cxn modelId="{10D20084-1F0E-46D3-BF15-84C9BCCB80D6}" type="presParOf" srcId="{CD225F89-2D86-4348-A6D2-4B9C31EBDCCE}" destId="{9601FEAA-0F3F-41F7-8B30-A77D5FB205AB}" srcOrd="0" destOrd="0" presId="urn:microsoft.com/office/officeart/2005/8/layout/list1"/>
    <dgm:cxn modelId="{7D3AAAA7-2FB7-43D3-BB50-88C982986183}" type="presParOf" srcId="{CD225F89-2D86-4348-A6D2-4B9C31EBDCCE}" destId="{C226E5FA-FB79-4798-A9B6-A62A08F9DA36}" srcOrd="1" destOrd="0" presId="urn:microsoft.com/office/officeart/2005/8/layout/list1"/>
    <dgm:cxn modelId="{86BC05DC-F979-46C3-8E18-7729BC8E6039}" type="presParOf" srcId="{E6A445EE-D086-4B01-B491-D67950A5A065}" destId="{40EA00F9-189B-490D-BAA0-04DC680C9E67}" srcOrd="5" destOrd="0" presId="urn:microsoft.com/office/officeart/2005/8/layout/list1"/>
    <dgm:cxn modelId="{9F696FBC-FCD3-4537-9758-D2FFFB7B3CEF}" type="presParOf" srcId="{E6A445EE-D086-4B01-B491-D67950A5A065}" destId="{A8AB4B58-CD09-4B45-B77F-18466CD3D038}"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D197D2-2046-467B-9B1D-AE3681ED4104}">
      <dsp:nvSpPr>
        <dsp:cNvPr id="0" name=""/>
        <dsp:cNvSpPr/>
      </dsp:nvSpPr>
      <dsp:spPr>
        <a:xfrm>
          <a:off x="0" y="1324952"/>
          <a:ext cx="5054597" cy="3780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4D635E-8C97-4C03-8F90-DBDF36F18A5E}">
      <dsp:nvSpPr>
        <dsp:cNvPr id="0" name=""/>
        <dsp:cNvSpPr/>
      </dsp:nvSpPr>
      <dsp:spPr>
        <a:xfrm>
          <a:off x="227062" y="100588"/>
          <a:ext cx="4825172" cy="1445764"/>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736" tIns="0" rIns="133736" bIns="0" numCol="1" spcCol="1270" anchor="ctr" anchorCtr="0">
          <a:noAutofit/>
        </a:bodyPr>
        <a:lstStyle/>
        <a:p>
          <a:pPr marL="0" lvl="0" indent="0" algn="ctr" defTabSz="800100">
            <a:lnSpc>
              <a:spcPct val="90000"/>
            </a:lnSpc>
            <a:spcBef>
              <a:spcPct val="0"/>
            </a:spcBef>
            <a:spcAft>
              <a:spcPct val="35000"/>
            </a:spcAft>
            <a:buNone/>
          </a:pPr>
          <a:r>
            <a:rPr lang="en-US" sz="1800" b="1" kern="1200" dirty="0"/>
            <a:t>SLO # 1</a:t>
          </a:r>
          <a:r>
            <a:rPr lang="en-US" sz="1800" kern="1200" dirty="0"/>
            <a:t>:(Knowledge): Students will demonstrate comprehensive knowledge of systems theory concepts and MFT models and techniques.</a:t>
          </a:r>
        </a:p>
      </dsp:txBody>
      <dsp:txXfrm>
        <a:off x="297638" y="171164"/>
        <a:ext cx="4684020" cy="1304612"/>
      </dsp:txXfrm>
    </dsp:sp>
    <dsp:sp modelId="{D688C567-2247-4E26-BB9B-991970C54F6D}">
      <dsp:nvSpPr>
        <dsp:cNvPr id="0" name=""/>
        <dsp:cNvSpPr/>
      </dsp:nvSpPr>
      <dsp:spPr>
        <a:xfrm>
          <a:off x="0" y="2005352"/>
          <a:ext cx="5054597" cy="17955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2293" tIns="312420" rIns="392293"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At least 80% of students will pass Part I of the Comprehensive Exam</a:t>
          </a:r>
        </a:p>
        <a:p>
          <a:pPr marL="114300" lvl="1" indent="-114300" algn="l" defTabSz="666750">
            <a:lnSpc>
              <a:spcPct val="90000"/>
            </a:lnSpc>
            <a:spcBef>
              <a:spcPct val="0"/>
            </a:spcBef>
            <a:spcAft>
              <a:spcPct val="15000"/>
            </a:spcAft>
            <a:buChar char="•"/>
          </a:pPr>
          <a:r>
            <a:rPr lang="en-US" sz="1500" kern="1200" dirty="0"/>
            <a:t>Aggregated Data for 2023, 2024:  100 % of students passed part 1 of the Comprehensive Exam</a:t>
          </a:r>
        </a:p>
        <a:p>
          <a:pPr marL="114300" lvl="1" indent="-114300" algn="l" defTabSz="666750">
            <a:lnSpc>
              <a:spcPct val="90000"/>
            </a:lnSpc>
            <a:spcBef>
              <a:spcPct val="0"/>
            </a:spcBef>
            <a:spcAft>
              <a:spcPct val="15000"/>
            </a:spcAft>
            <a:buChar char="•"/>
          </a:pPr>
          <a:r>
            <a:rPr lang="en-US" sz="1500" kern="1200" dirty="0"/>
            <a:t>Target Met</a:t>
          </a:r>
        </a:p>
      </dsp:txBody>
      <dsp:txXfrm>
        <a:off x="0" y="2005352"/>
        <a:ext cx="5054597" cy="1795500"/>
      </dsp:txXfrm>
    </dsp:sp>
    <dsp:sp modelId="{B06C4074-2F6F-48CB-93CC-1044E7AC1660}">
      <dsp:nvSpPr>
        <dsp:cNvPr id="0" name=""/>
        <dsp:cNvSpPr/>
      </dsp:nvSpPr>
      <dsp:spPr>
        <a:xfrm>
          <a:off x="69156" y="1803001"/>
          <a:ext cx="4812722" cy="44280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736" tIns="0" rIns="133736" bIns="0" numCol="1" spcCol="1270" anchor="ctr" anchorCtr="0">
          <a:noAutofit/>
        </a:bodyPr>
        <a:lstStyle/>
        <a:p>
          <a:pPr marL="0" lvl="0" indent="0" algn="l" defTabSz="666750">
            <a:lnSpc>
              <a:spcPct val="90000"/>
            </a:lnSpc>
            <a:spcBef>
              <a:spcPct val="0"/>
            </a:spcBef>
            <a:spcAft>
              <a:spcPct val="35000"/>
            </a:spcAft>
            <a:buNone/>
          </a:pPr>
          <a:r>
            <a:rPr lang="en-US" sz="1500" b="1" kern="1200" dirty="0"/>
            <a:t>                    Target, Measure, Data</a:t>
          </a:r>
          <a:endParaRPr lang="en-US" sz="1500" kern="1200" dirty="0"/>
        </a:p>
      </dsp:txBody>
      <dsp:txXfrm>
        <a:off x="90772" y="1824617"/>
        <a:ext cx="4769490" cy="399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D197D2-2046-467B-9B1D-AE3681ED4104}">
      <dsp:nvSpPr>
        <dsp:cNvPr id="0" name=""/>
        <dsp:cNvSpPr/>
      </dsp:nvSpPr>
      <dsp:spPr>
        <a:xfrm>
          <a:off x="0" y="1205510"/>
          <a:ext cx="5181600" cy="3528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4D635E-8C97-4C03-8F90-DBDF36F18A5E}">
      <dsp:nvSpPr>
        <dsp:cNvPr id="0" name=""/>
        <dsp:cNvSpPr/>
      </dsp:nvSpPr>
      <dsp:spPr>
        <a:xfrm>
          <a:off x="232767" y="62770"/>
          <a:ext cx="4946409" cy="1349379"/>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97" tIns="0" rIns="137097" bIns="0" numCol="1" spcCol="1270" anchor="ctr" anchorCtr="0">
          <a:noAutofit/>
        </a:bodyPr>
        <a:lstStyle/>
        <a:p>
          <a:pPr marL="0" lvl="0" indent="0" algn="ctr" defTabSz="800100">
            <a:lnSpc>
              <a:spcPct val="90000"/>
            </a:lnSpc>
            <a:spcBef>
              <a:spcPct val="0"/>
            </a:spcBef>
            <a:spcAft>
              <a:spcPct val="35000"/>
            </a:spcAft>
            <a:buNone/>
          </a:pPr>
          <a:r>
            <a:rPr lang="en-US" sz="1800" b="1" kern="1200" dirty="0"/>
            <a:t>SLO #2</a:t>
          </a:r>
          <a:r>
            <a:rPr lang="en-US" sz="1800" kern="1200" dirty="0"/>
            <a:t> (Practice): Students will demonstrate competence in systemic/relational assessment, treatment planning, interventions, transfer, and termination.</a:t>
          </a:r>
        </a:p>
      </dsp:txBody>
      <dsp:txXfrm>
        <a:off x="298638" y="128641"/>
        <a:ext cx="4814667" cy="1217637"/>
      </dsp:txXfrm>
    </dsp:sp>
    <dsp:sp modelId="{E36A95C2-712F-47CA-9768-A3D24A7F4202}">
      <dsp:nvSpPr>
        <dsp:cNvPr id="0" name=""/>
        <dsp:cNvSpPr/>
      </dsp:nvSpPr>
      <dsp:spPr>
        <a:xfrm>
          <a:off x="0" y="1840550"/>
          <a:ext cx="5181600" cy="20286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2150" tIns="291592" rIns="402150"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At least 80% of students will pass Part III of the Comprehensive Exam.</a:t>
          </a:r>
        </a:p>
        <a:p>
          <a:pPr marL="171450" lvl="1" indent="-171450" algn="l" defTabSz="800100">
            <a:lnSpc>
              <a:spcPct val="90000"/>
            </a:lnSpc>
            <a:spcBef>
              <a:spcPct val="0"/>
            </a:spcBef>
            <a:spcAft>
              <a:spcPct val="15000"/>
            </a:spcAft>
            <a:buChar char="•"/>
          </a:pPr>
          <a:r>
            <a:rPr lang="en-US" sz="1800" kern="1200" dirty="0"/>
            <a:t>Aggregated Data for 2023, 2024: 100 % of students passed part III of the Comprehensive Exam</a:t>
          </a:r>
        </a:p>
        <a:p>
          <a:pPr marL="171450" lvl="1" indent="-171450" algn="l" defTabSz="800100">
            <a:lnSpc>
              <a:spcPct val="90000"/>
            </a:lnSpc>
            <a:spcBef>
              <a:spcPct val="0"/>
            </a:spcBef>
            <a:spcAft>
              <a:spcPct val="15000"/>
            </a:spcAft>
            <a:buChar char="•"/>
          </a:pPr>
          <a:r>
            <a:rPr lang="en-US" sz="1800" kern="1200" dirty="0"/>
            <a:t>Target Met</a:t>
          </a:r>
        </a:p>
      </dsp:txBody>
      <dsp:txXfrm>
        <a:off x="0" y="1840550"/>
        <a:ext cx="5181600" cy="2028600"/>
      </dsp:txXfrm>
    </dsp:sp>
    <dsp:sp modelId="{F7B6BCF8-3A14-45DF-9585-2F9C70CC3BAC}">
      <dsp:nvSpPr>
        <dsp:cNvPr id="0" name=""/>
        <dsp:cNvSpPr/>
      </dsp:nvSpPr>
      <dsp:spPr>
        <a:xfrm>
          <a:off x="228599" y="1633910"/>
          <a:ext cx="4765020" cy="41328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97" tIns="0" rIns="137097" bIns="0" numCol="1" spcCol="1270" anchor="ctr" anchorCtr="0">
          <a:noAutofit/>
        </a:bodyPr>
        <a:lstStyle/>
        <a:p>
          <a:pPr marL="0" lvl="0" indent="0" algn="l" defTabSz="800100">
            <a:lnSpc>
              <a:spcPct val="90000"/>
            </a:lnSpc>
            <a:spcBef>
              <a:spcPct val="0"/>
            </a:spcBef>
            <a:spcAft>
              <a:spcPct val="35000"/>
            </a:spcAft>
            <a:buNone/>
          </a:pPr>
          <a:r>
            <a:rPr lang="en-US" sz="1800" kern="1200" dirty="0"/>
            <a:t>           </a:t>
          </a:r>
          <a:r>
            <a:rPr lang="en-US" sz="1800" b="1" kern="1200" dirty="0"/>
            <a:t>Target, Measure, Data</a:t>
          </a:r>
        </a:p>
      </dsp:txBody>
      <dsp:txXfrm>
        <a:off x="248774" y="1654085"/>
        <a:ext cx="4724670" cy="372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D197D2-2046-467B-9B1D-AE3681ED4104}">
      <dsp:nvSpPr>
        <dsp:cNvPr id="0" name=""/>
        <dsp:cNvSpPr/>
      </dsp:nvSpPr>
      <dsp:spPr>
        <a:xfrm>
          <a:off x="0" y="1324394"/>
          <a:ext cx="5181600" cy="4032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4D635E-8C97-4C03-8F90-DBDF36F18A5E}">
      <dsp:nvSpPr>
        <dsp:cNvPr id="0" name=""/>
        <dsp:cNvSpPr/>
      </dsp:nvSpPr>
      <dsp:spPr>
        <a:xfrm>
          <a:off x="232767" y="18405"/>
          <a:ext cx="4946409" cy="1542148"/>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97" tIns="0" rIns="137097" bIns="0" numCol="1" spcCol="1270" anchor="ctr" anchorCtr="0">
          <a:noAutofit/>
        </a:bodyPr>
        <a:lstStyle/>
        <a:p>
          <a:pPr marL="0" lvl="0" indent="0" algn="ctr" defTabSz="800100">
            <a:lnSpc>
              <a:spcPct val="90000"/>
            </a:lnSpc>
            <a:spcBef>
              <a:spcPct val="0"/>
            </a:spcBef>
            <a:spcAft>
              <a:spcPct val="35000"/>
            </a:spcAft>
            <a:buNone/>
          </a:pPr>
          <a:r>
            <a:rPr lang="en-US" sz="1800" b="1" kern="1200" dirty="0"/>
            <a:t>SLO #3</a:t>
          </a:r>
          <a:r>
            <a:rPr lang="en-US" sz="1800" kern="1200" dirty="0"/>
            <a:t>. (Diversity): Students will demonstrate human diversity and practice culturally-sensitive analysis and critical self-awareness when working with a diversity of individuals, couples, and families.</a:t>
          </a:r>
        </a:p>
      </dsp:txBody>
      <dsp:txXfrm>
        <a:off x="308048" y="93686"/>
        <a:ext cx="4795847" cy="1391586"/>
      </dsp:txXfrm>
    </dsp:sp>
    <dsp:sp modelId="{BA91D32D-0A30-4A7F-BB79-B2D8298062C7}">
      <dsp:nvSpPr>
        <dsp:cNvPr id="0" name=""/>
        <dsp:cNvSpPr/>
      </dsp:nvSpPr>
      <dsp:spPr>
        <a:xfrm>
          <a:off x="0" y="2050154"/>
          <a:ext cx="5181600" cy="20664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2150" tIns="333248" rIns="402150"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At least 80% of students will pass Part II of the Comprehensive Exam.</a:t>
          </a:r>
        </a:p>
        <a:p>
          <a:pPr marL="171450" lvl="1" indent="-171450" algn="l" defTabSz="800100">
            <a:lnSpc>
              <a:spcPct val="90000"/>
            </a:lnSpc>
            <a:spcBef>
              <a:spcPct val="0"/>
            </a:spcBef>
            <a:spcAft>
              <a:spcPct val="15000"/>
            </a:spcAft>
            <a:buChar char="•"/>
          </a:pPr>
          <a:r>
            <a:rPr lang="en-US" sz="1800" kern="1200" dirty="0"/>
            <a:t>Aggregated Data for 2023, 2024: 100 % of students passed part III of the Comprehensive Exam</a:t>
          </a:r>
        </a:p>
        <a:p>
          <a:pPr marL="171450" lvl="1" indent="-171450" algn="l" defTabSz="800100">
            <a:lnSpc>
              <a:spcPct val="90000"/>
            </a:lnSpc>
            <a:spcBef>
              <a:spcPct val="0"/>
            </a:spcBef>
            <a:spcAft>
              <a:spcPct val="15000"/>
            </a:spcAft>
            <a:buChar char="•"/>
          </a:pPr>
          <a:r>
            <a:rPr lang="en-US" sz="1800" kern="1200" dirty="0"/>
            <a:t>Target Met</a:t>
          </a:r>
        </a:p>
      </dsp:txBody>
      <dsp:txXfrm>
        <a:off x="0" y="2050154"/>
        <a:ext cx="5181600" cy="2066400"/>
      </dsp:txXfrm>
    </dsp:sp>
    <dsp:sp modelId="{CC006D5D-6986-48E7-8302-F2802C2C1AF7}">
      <dsp:nvSpPr>
        <dsp:cNvPr id="0" name=""/>
        <dsp:cNvSpPr/>
      </dsp:nvSpPr>
      <dsp:spPr>
        <a:xfrm>
          <a:off x="246682" y="1813994"/>
          <a:ext cx="4933647" cy="47232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97" tIns="0" rIns="137097" bIns="0" numCol="1" spcCol="1270" anchor="ctr" anchorCtr="0">
          <a:noAutofit/>
        </a:bodyPr>
        <a:lstStyle/>
        <a:p>
          <a:pPr marL="0" lvl="0" indent="0" algn="ctr" defTabSz="800100">
            <a:lnSpc>
              <a:spcPct val="90000"/>
            </a:lnSpc>
            <a:spcBef>
              <a:spcPct val="0"/>
            </a:spcBef>
            <a:spcAft>
              <a:spcPct val="35000"/>
            </a:spcAft>
            <a:buNone/>
          </a:pPr>
          <a:r>
            <a:rPr lang="en-US" sz="1800" b="1" kern="1200" dirty="0"/>
            <a:t>Target, Measure, &amp; Data</a:t>
          </a:r>
        </a:p>
      </dsp:txBody>
      <dsp:txXfrm>
        <a:off x="269739" y="1837051"/>
        <a:ext cx="4887533" cy="4262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D197D2-2046-467B-9B1D-AE3681ED4104}">
      <dsp:nvSpPr>
        <dsp:cNvPr id="0" name=""/>
        <dsp:cNvSpPr/>
      </dsp:nvSpPr>
      <dsp:spPr>
        <a:xfrm>
          <a:off x="0" y="994345"/>
          <a:ext cx="5181600" cy="596246"/>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4D635E-8C97-4C03-8F90-DBDF36F18A5E}">
      <dsp:nvSpPr>
        <dsp:cNvPr id="0" name=""/>
        <dsp:cNvSpPr/>
      </dsp:nvSpPr>
      <dsp:spPr>
        <a:xfrm>
          <a:off x="232767" y="714"/>
          <a:ext cx="4946409" cy="133311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97" tIns="0" rIns="137097" bIns="0" numCol="1" spcCol="1270" anchor="ctr" anchorCtr="0">
          <a:noAutofit/>
        </a:bodyPr>
        <a:lstStyle/>
        <a:p>
          <a:pPr marL="0" lvl="0" indent="0" algn="ctr" defTabSz="800100">
            <a:lnSpc>
              <a:spcPct val="90000"/>
            </a:lnSpc>
            <a:spcBef>
              <a:spcPct val="0"/>
            </a:spcBef>
            <a:spcAft>
              <a:spcPct val="35000"/>
            </a:spcAft>
            <a:buNone/>
          </a:pPr>
          <a:r>
            <a:rPr lang="en-US" sz="1800" b="1" kern="1200" dirty="0"/>
            <a:t>SLO #4: </a:t>
          </a:r>
          <a:r>
            <a:rPr lang="en-US" sz="1800" kern="1200" dirty="0"/>
            <a:t>(Ethics): Students will demonstrate ethical decision-making, case management, professionalism, and self-awareness in clinical practice</a:t>
          </a:r>
        </a:p>
      </dsp:txBody>
      <dsp:txXfrm>
        <a:off x="297844" y="65791"/>
        <a:ext cx="4816255" cy="1202956"/>
      </dsp:txXfrm>
    </dsp:sp>
    <dsp:sp modelId="{7BDCE2C5-86D2-455F-A42C-9F36879E66E4}">
      <dsp:nvSpPr>
        <dsp:cNvPr id="0" name=""/>
        <dsp:cNvSpPr/>
      </dsp:nvSpPr>
      <dsp:spPr>
        <a:xfrm>
          <a:off x="0" y="1925955"/>
          <a:ext cx="5181600" cy="2970449"/>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2150" tIns="479044" rIns="402150"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At least 80% of students will score a B or higher in the main assignment in the CFT 6600: Law, Professional Ethics, and Community Practice and Teletherapy course.</a:t>
          </a:r>
        </a:p>
        <a:p>
          <a:pPr marL="171450" lvl="1" indent="-171450" algn="l" defTabSz="800100">
            <a:lnSpc>
              <a:spcPct val="90000"/>
            </a:lnSpc>
            <a:spcBef>
              <a:spcPct val="0"/>
            </a:spcBef>
            <a:spcAft>
              <a:spcPct val="15000"/>
            </a:spcAft>
            <a:buChar char="•"/>
          </a:pPr>
          <a:r>
            <a:rPr lang="en-US" sz="1800" kern="1200" dirty="0"/>
            <a:t>Aggregated Data for 2023, 2024: 100 % of students score a B or higher in the main assignment in the CFT 6600.</a:t>
          </a:r>
        </a:p>
        <a:p>
          <a:pPr marL="171450" lvl="1" indent="-171450" algn="l" defTabSz="800100">
            <a:lnSpc>
              <a:spcPct val="90000"/>
            </a:lnSpc>
            <a:spcBef>
              <a:spcPct val="0"/>
            </a:spcBef>
            <a:spcAft>
              <a:spcPct val="15000"/>
            </a:spcAft>
            <a:buChar char="•"/>
          </a:pPr>
          <a:r>
            <a:rPr lang="en-US" sz="1800" kern="1200" dirty="0"/>
            <a:t>Target Met</a:t>
          </a:r>
        </a:p>
      </dsp:txBody>
      <dsp:txXfrm>
        <a:off x="0" y="1925955"/>
        <a:ext cx="5181600" cy="2970449"/>
      </dsp:txXfrm>
    </dsp:sp>
    <dsp:sp modelId="{540A2FCC-B25C-4309-A56B-1FC799E1610C}">
      <dsp:nvSpPr>
        <dsp:cNvPr id="0" name=""/>
        <dsp:cNvSpPr/>
      </dsp:nvSpPr>
      <dsp:spPr>
        <a:xfrm>
          <a:off x="259080" y="1714791"/>
          <a:ext cx="4521205" cy="550643"/>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97" tIns="0" rIns="137097" bIns="0" numCol="1" spcCol="1270" anchor="ctr" anchorCtr="0">
          <a:noAutofit/>
        </a:bodyPr>
        <a:lstStyle/>
        <a:p>
          <a:pPr marL="0" lvl="0" indent="0" algn="ctr" defTabSz="800100">
            <a:lnSpc>
              <a:spcPct val="90000"/>
            </a:lnSpc>
            <a:spcBef>
              <a:spcPct val="0"/>
            </a:spcBef>
            <a:spcAft>
              <a:spcPct val="35000"/>
            </a:spcAft>
            <a:buNone/>
          </a:pPr>
          <a:r>
            <a:rPr lang="en-US" sz="1800" b="1" kern="1200" dirty="0"/>
            <a:t>Target, Measure, &amp; Data</a:t>
          </a:r>
          <a:endParaRPr lang="en-US" sz="1800" kern="1200" dirty="0"/>
        </a:p>
      </dsp:txBody>
      <dsp:txXfrm>
        <a:off x="285960" y="1741671"/>
        <a:ext cx="4467445" cy="4968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D197D2-2046-467B-9B1D-AE3681ED4104}">
      <dsp:nvSpPr>
        <dsp:cNvPr id="0" name=""/>
        <dsp:cNvSpPr/>
      </dsp:nvSpPr>
      <dsp:spPr>
        <a:xfrm>
          <a:off x="0" y="917491"/>
          <a:ext cx="5181600" cy="777712"/>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4D635E-8C97-4C03-8F90-DBDF36F18A5E}">
      <dsp:nvSpPr>
        <dsp:cNvPr id="0" name=""/>
        <dsp:cNvSpPr/>
      </dsp:nvSpPr>
      <dsp:spPr>
        <a:xfrm>
          <a:off x="232767" y="27162"/>
          <a:ext cx="4946409" cy="1333129"/>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97" tIns="0" rIns="137097" bIns="0" numCol="1" spcCol="1270" anchor="ctr" anchorCtr="0">
          <a:noAutofit/>
        </a:bodyPr>
        <a:lstStyle/>
        <a:p>
          <a:pPr marL="0" lvl="0" indent="0" algn="ctr" defTabSz="800100">
            <a:lnSpc>
              <a:spcPct val="90000"/>
            </a:lnSpc>
            <a:spcBef>
              <a:spcPct val="0"/>
            </a:spcBef>
            <a:spcAft>
              <a:spcPct val="35000"/>
            </a:spcAft>
            <a:buNone/>
          </a:pPr>
          <a:r>
            <a:rPr lang="en-US" sz="1800" b="1" kern="1200" dirty="0"/>
            <a:t>SLO #5: </a:t>
          </a:r>
          <a:r>
            <a:rPr lang="en-US" sz="1800" kern="1200" dirty="0"/>
            <a:t>(Research): Students will be able to read and critically evaluate research for evidence - based application in the practice of marriage and family therapy.</a:t>
          </a:r>
        </a:p>
      </dsp:txBody>
      <dsp:txXfrm>
        <a:off x="297845" y="92240"/>
        <a:ext cx="4816253" cy="1202973"/>
      </dsp:txXfrm>
    </dsp:sp>
    <dsp:sp modelId="{64AEE81D-0704-4F7A-8C50-C4A4256FCDBE}">
      <dsp:nvSpPr>
        <dsp:cNvPr id="0" name=""/>
        <dsp:cNvSpPr/>
      </dsp:nvSpPr>
      <dsp:spPr>
        <a:xfrm>
          <a:off x="0" y="2091303"/>
          <a:ext cx="5181600" cy="2778654"/>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2150" tIns="624840" rIns="402150"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At least 80% of students will pass Part IV of the Comprehensive Exam.</a:t>
          </a:r>
        </a:p>
        <a:p>
          <a:pPr marL="171450" lvl="1" indent="-171450" algn="l" defTabSz="800100">
            <a:lnSpc>
              <a:spcPct val="90000"/>
            </a:lnSpc>
            <a:spcBef>
              <a:spcPct val="0"/>
            </a:spcBef>
            <a:spcAft>
              <a:spcPct val="15000"/>
            </a:spcAft>
            <a:buChar char="•"/>
          </a:pPr>
          <a:r>
            <a:rPr lang="en-US" sz="1800" kern="1200" dirty="0"/>
            <a:t>Aggregated Data for 2023, 2024: 100 % of students passed Part IV of the Comprehensive Exam.</a:t>
          </a:r>
        </a:p>
        <a:p>
          <a:pPr marL="171450" lvl="1" indent="-171450" algn="l" defTabSz="800100">
            <a:lnSpc>
              <a:spcPct val="90000"/>
            </a:lnSpc>
            <a:spcBef>
              <a:spcPct val="0"/>
            </a:spcBef>
            <a:spcAft>
              <a:spcPct val="15000"/>
            </a:spcAft>
            <a:buChar char="•"/>
          </a:pPr>
          <a:r>
            <a:rPr lang="en-US" sz="1800" kern="1200" dirty="0"/>
            <a:t>Target Met</a:t>
          </a:r>
        </a:p>
      </dsp:txBody>
      <dsp:txXfrm>
        <a:off x="0" y="2091303"/>
        <a:ext cx="5181600" cy="2778654"/>
      </dsp:txXfrm>
    </dsp:sp>
    <dsp:sp modelId="{B1E0669C-0C96-4E4D-A388-8B4A0CD529F1}">
      <dsp:nvSpPr>
        <dsp:cNvPr id="0" name=""/>
        <dsp:cNvSpPr/>
      </dsp:nvSpPr>
      <dsp:spPr>
        <a:xfrm>
          <a:off x="259080" y="1857203"/>
          <a:ext cx="4663460" cy="676899"/>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97" tIns="0" rIns="137097" bIns="0" numCol="1" spcCol="1270" anchor="ctr" anchorCtr="0">
          <a:noAutofit/>
        </a:bodyPr>
        <a:lstStyle/>
        <a:p>
          <a:pPr marL="0" lvl="0" indent="0" algn="ctr" defTabSz="800100">
            <a:lnSpc>
              <a:spcPct val="90000"/>
            </a:lnSpc>
            <a:spcBef>
              <a:spcPct val="0"/>
            </a:spcBef>
            <a:spcAft>
              <a:spcPct val="35000"/>
            </a:spcAft>
            <a:buNone/>
          </a:pPr>
          <a:r>
            <a:rPr lang="en-US" sz="1800" b="1" kern="1200" dirty="0"/>
            <a:t>Target, Measure, &amp; Data</a:t>
          </a:r>
        </a:p>
      </dsp:txBody>
      <dsp:txXfrm>
        <a:off x="292123" y="1890246"/>
        <a:ext cx="4597374" cy="6108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D197D2-2046-467B-9B1D-AE3681ED4104}">
      <dsp:nvSpPr>
        <dsp:cNvPr id="0" name=""/>
        <dsp:cNvSpPr/>
      </dsp:nvSpPr>
      <dsp:spPr>
        <a:xfrm>
          <a:off x="0" y="1275371"/>
          <a:ext cx="5054597" cy="1512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4D635E-8C97-4C03-8F90-DBDF36F18A5E}">
      <dsp:nvSpPr>
        <dsp:cNvPr id="0" name=""/>
        <dsp:cNvSpPr/>
      </dsp:nvSpPr>
      <dsp:spPr>
        <a:xfrm>
          <a:off x="231751" y="135359"/>
          <a:ext cx="4817980" cy="1228571"/>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736" tIns="0" rIns="133736" bIns="0" numCol="1" spcCol="1270" anchor="ctr" anchorCtr="0">
          <a:noAutofit/>
        </a:bodyPr>
        <a:lstStyle/>
        <a:p>
          <a:pPr marL="0" lvl="0" indent="0" algn="ctr" defTabSz="800100">
            <a:lnSpc>
              <a:spcPct val="90000"/>
            </a:lnSpc>
            <a:spcBef>
              <a:spcPct val="0"/>
            </a:spcBef>
            <a:spcAft>
              <a:spcPct val="35000"/>
            </a:spcAft>
            <a:buNone/>
          </a:pPr>
          <a:r>
            <a:rPr lang="en-US" sz="1800" b="1" kern="1200" dirty="0"/>
            <a:t>SLO #1</a:t>
          </a:r>
          <a:r>
            <a:rPr lang="en-US" sz="1800" kern="1200" dirty="0"/>
            <a:t> (Knowledge): Students will demonstrate competence in advanced MFT models and techniques.</a:t>
          </a:r>
        </a:p>
      </dsp:txBody>
      <dsp:txXfrm>
        <a:off x="291725" y="195333"/>
        <a:ext cx="4698032" cy="1108623"/>
      </dsp:txXfrm>
    </dsp:sp>
    <dsp:sp modelId="{991D01D6-12D8-45A5-888D-CBC17C1962F5}">
      <dsp:nvSpPr>
        <dsp:cNvPr id="0" name=""/>
        <dsp:cNvSpPr/>
      </dsp:nvSpPr>
      <dsp:spPr>
        <a:xfrm>
          <a:off x="0" y="1907320"/>
          <a:ext cx="5054597" cy="26460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2293" tIns="124968" rIns="392293" bIns="128016" numCol="1" spcCol="1270" anchor="t" anchorCtr="0">
          <a:noAutofit/>
        </a:bodyPr>
        <a:lstStyle/>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r>
            <a:rPr lang="en-US" sz="1800" kern="1200" dirty="0"/>
            <a:t>Aggregated data 2021-2022: 100% of the students scored 3 or above on section1 </a:t>
          </a:r>
          <a:r>
            <a:rPr lang="en-US" sz="1800" b="0" kern="1200" dirty="0"/>
            <a:t>on the Theory of Change Paper in the Comprehensive Portfolio</a:t>
          </a:r>
          <a:r>
            <a:rPr lang="en-US" sz="1800" kern="1200" dirty="0"/>
            <a:t>. There is no student who completed the Comprehensive Portfolio in 2023.</a:t>
          </a:r>
        </a:p>
        <a:p>
          <a:pPr marL="171450" lvl="1" indent="-171450" algn="l" defTabSz="800100">
            <a:lnSpc>
              <a:spcPct val="90000"/>
            </a:lnSpc>
            <a:spcBef>
              <a:spcPct val="0"/>
            </a:spcBef>
            <a:spcAft>
              <a:spcPct val="15000"/>
            </a:spcAft>
            <a:buChar char="•"/>
          </a:pPr>
          <a:r>
            <a:rPr lang="en-US" sz="1800" kern="1200" dirty="0"/>
            <a:t>Target Met</a:t>
          </a:r>
        </a:p>
      </dsp:txBody>
      <dsp:txXfrm>
        <a:off x="0" y="1907320"/>
        <a:ext cx="5054597" cy="2646000"/>
      </dsp:txXfrm>
    </dsp:sp>
    <dsp:sp modelId="{CA172B02-4F21-49A5-B620-BC8146F7B770}">
      <dsp:nvSpPr>
        <dsp:cNvPr id="0" name=""/>
        <dsp:cNvSpPr/>
      </dsp:nvSpPr>
      <dsp:spPr>
        <a:xfrm>
          <a:off x="252483" y="1458971"/>
          <a:ext cx="4782322" cy="536909"/>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736" tIns="0" rIns="133736" bIns="0" numCol="1" spcCol="1270" anchor="ctr" anchorCtr="0">
          <a:noAutofit/>
        </a:bodyPr>
        <a:lstStyle/>
        <a:p>
          <a:pPr marL="0" lvl="0" indent="0" algn="l" defTabSz="266700">
            <a:lnSpc>
              <a:spcPct val="90000"/>
            </a:lnSpc>
            <a:spcBef>
              <a:spcPct val="0"/>
            </a:spcBef>
            <a:spcAft>
              <a:spcPct val="35000"/>
            </a:spcAft>
            <a:buNone/>
          </a:pPr>
          <a:r>
            <a:rPr lang="en-US" sz="600" b="1" kern="1200" dirty="0"/>
            <a:t>                     </a:t>
          </a:r>
          <a:r>
            <a:rPr lang="en-US" sz="1800" b="1" kern="1200" dirty="0"/>
            <a:t>Target, Measure, &amp; Data</a:t>
          </a:r>
        </a:p>
      </dsp:txBody>
      <dsp:txXfrm>
        <a:off x="278693" y="1485181"/>
        <a:ext cx="4729902" cy="4844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D197D2-2046-467B-9B1D-AE3681ED4104}">
      <dsp:nvSpPr>
        <dsp:cNvPr id="0" name=""/>
        <dsp:cNvSpPr/>
      </dsp:nvSpPr>
      <dsp:spPr>
        <a:xfrm flipV="1">
          <a:off x="0" y="1283522"/>
          <a:ext cx="5029209" cy="121061"/>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4D635E-8C97-4C03-8F90-DBDF36F18A5E}">
      <dsp:nvSpPr>
        <dsp:cNvPr id="0" name=""/>
        <dsp:cNvSpPr/>
      </dsp:nvSpPr>
      <dsp:spPr>
        <a:xfrm>
          <a:off x="232767" y="15209"/>
          <a:ext cx="4946409" cy="1365127"/>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97" tIns="0" rIns="137097" bIns="0" numCol="1" spcCol="1270" anchor="ctr" anchorCtr="0">
          <a:noAutofit/>
        </a:bodyPr>
        <a:lstStyle/>
        <a:p>
          <a:pPr marL="0" lvl="0" indent="0" algn="ctr" defTabSz="800100">
            <a:lnSpc>
              <a:spcPct val="90000"/>
            </a:lnSpc>
            <a:spcBef>
              <a:spcPct val="0"/>
            </a:spcBef>
            <a:spcAft>
              <a:spcPct val="35000"/>
            </a:spcAft>
            <a:buNone/>
          </a:pPr>
          <a:r>
            <a:rPr lang="en-US" sz="1800" b="1" kern="1200" dirty="0"/>
            <a:t>SLO #5</a:t>
          </a:r>
          <a:r>
            <a:rPr lang="en-US" sz="1800" kern="1200" dirty="0"/>
            <a:t> (Research): Students will demonstrate the ability to conduct systemic and relational research that has clinical implications for marriage and family therapy</a:t>
          </a:r>
        </a:p>
      </dsp:txBody>
      <dsp:txXfrm>
        <a:off x="299407" y="81849"/>
        <a:ext cx="4813129" cy="1231847"/>
      </dsp:txXfrm>
    </dsp:sp>
    <dsp:sp modelId="{A8AB4B58-CD09-4B45-B77F-18466CD3D038}">
      <dsp:nvSpPr>
        <dsp:cNvPr id="0" name=""/>
        <dsp:cNvSpPr/>
      </dsp:nvSpPr>
      <dsp:spPr>
        <a:xfrm>
          <a:off x="0" y="1554408"/>
          <a:ext cx="5181600" cy="33516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2150" tIns="145796" rIns="402150" bIns="113792" numCol="1" spcCol="1270" anchor="t" anchorCtr="0">
          <a:noAutofit/>
        </a:bodyPr>
        <a:lstStyle/>
        <a:p>
          <a:pPr marL="57150" lvl="1" indent="-57150" algn="l" defTabSz="44450">
            <a:lnSpc>
              <a:spcPct val="90000"/>
            </a:lnSpc>
            <a:spcBef>
              <a:spcPct val="0"/>
            </a:spcBef>
            <a:spcAft>
              <a:spcPct val="15000"/>
            </a:spcAft>
            <a:buChar char="•"/>
          </a:pPr>
          <a:r>
            <a:rPr lang="en-US" sz="100" kern="1200" dirty="0"/>
            <a:t>At least 80% of students will score 3 or above (satisfactory or above) on section 4 of  the Publishable Research Paper of the Comprehensive portfolio.</a:t>
          </a:r>
        </a:p>
        <a:p>
          <a:pPr marL="171450" lvl="1" indent="-171450" algn="l" defTabSz="711200">
            <a:lnSpc>
              <a:spcPct val="90000"/>
            </a:lnSpc>
            <a:spcBef>
              <a:spcPct val="0"/>
            </a:spcBef>
            <a:spcAft>
              <a:spcPct val="15000"/>
            </a:spcAft>
            <a:buChar char="•"/>
          </a:pPr>
          <a:r>
            <a:rPr lang="en-US" sz="1600" kern="1200" dirty="0"/>
            <a:t>Aggregated data 2020-2022: 100% of the students scored 3 or above on section 4 of  the Publishable Research Paper of the Comprehensive portfolio.</a:t>
          </a:r>
        </a:p>
        <a:p>
          <a:pPr marL="171450" lvl="1" indent="-171450" algn="l" defTabSz="711200">
            <a:lnSpc>
              <a:spcPct val="90000"/>
            </a:lnSpc>
            <a:spcBef>
              <a:spcPct val="0"/>
            </a:spcBef>
            <a:spcAft>
              <a:spcPct val="15000"/>
            </a:spcAft>
            <a:buChar char="•"/>
          </a:pPr>
          <a:r>
            <a:rPr lang="en-US" sz="1600" kern="1200" dirty="0"/>
            <a:t>There is no student who completed the Comprehensive Portfolio in 2023</a:t>
          </a:r>
        </a:p>
        <a:p>
          <a:pPr marL="171450" lvl="1" indent="-171450" algn="l" defTabSz="711200">
            <a:lnSpc>
              <a:spcPct val="90000"/>
            </a:lnSpc>
            <a:spcBef>
              <a:spcPct val="0"/>
            </a:spcBef>
            <a:spcAft>
              <a:spcPct val="15000"/>
            </a:spcAft>
            <a:buChar char="•"/>
          </a:pPr>
          <a:r>
            <a:rPr lang="en-US" sz="1600" kern="1200" dirty="0"/>
            <a:t>Target met</a:t>
          </a:r>
        </a:p>
        <a:p>
          <a:pPr marL="57150" lvl="1" indent="-57150" algn="l" defTabSz="266700">
            <a:lnSpc>
              <a:spcPct val="90000"/>
            </a:lnSpc>
            <a:spcBef>
              <a:spcPct val="0"/>
            </a:spcBef>
            <a:spcAft>
              <a:spcPct val="15000"/>
            </a:spcAft>
            <a:buChar char="•"/>
          </a:pPr>
          <a:endParaRPr lang="en-US" sz="600" kern="1200" dirty="0"/>
        </a:p>
      </dsp:txBody>
      <dsp:txXfrm>
        <a:off x="0" y="1554408"/>
        <a:ext cx="5181600" cy="3351600"/>
      </dsp:txXfrm>
    </dsp:sp>
    <dsp:sp modelId="{C226E5FA-FB79-4798-A9B6-A62A08F9DA36}">
      <dsp:nvSpPr>
        <dsp:cNvPr id="0" name=""/>
        <dsp:cNvSpPr/>
      </dsp:nvSpPr>
      <dsp:spPr>
        <a:xfrm>
          <a:off x="246682" y="1435879"/>
          <a:ext cx="4933647" cy="20664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097" tIns="0" rIns="137097" bIns="0" numCol="1" spcCol="1270" anchor="ctr" anchorCtr="0">
          <a:noAutofit/>
        </a:bodyPr>
        <a:lstStyle/>
        <a:p>
          <a:pPr marL="0" lvl="0" indent="0" algn="ctr" defTabSz="311150">
            <a:lnSpc>
              <a:spcPct val="90000"/>
            </a:lnSpc>
            <a:spcBef>
              <a:spcPct val="0"/>
            </a:spcBef>
            <a:spcAft>
              <a:spcPct val="35000"/>
            </a:spcAft>
            <a:buNone/>
          </a:pPr>
          <a:r>
            <a:rPr lang="en-US" sz="700" b="1" kern="1200" dirty="0"/>
            <a:t>Targets, Measures, &amp; Data</a:t>
          </a:r>
          <a:endParaRPr lang="en-US" sz="700" kern="1200" dirty="0"/>
        </a:p>
      </dsp:txBody>
      <dsp:txXfrm>
        <a:off x="256769" y="1445966"/>
        <a:ext cx="4913473" cy="18646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C0E5F1-49EA-4781-8B26-093C3C0BE478}" type="datetimeFigureOut">
              <a:rPr lang="en-US" smtClean="0"/>
              <a:t>5/13/2025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AEF1E8-1156-44C7-84EF-3CBA6A28B5BF}" type="slidenum">
              <a:rPr lang="en-US" smtClean="0"/>
              <a:t>‹#›</a:t>
            </a:fld>
            <a:endParaRPr lang="en-US"/>
          </a:p>
        </p:txBody>
      </p:sp>
    </p:spTree>
    <p:extLst>
      <p:ext uri="{BB962C8B-B14F-4D97-AF65-F5344CB8AC3E}">
        <p14:creationId xmlns:p14="http://schemas.microsoft.com/office/powerpoint/2010/main" val="3353148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rtl="0"/>
            <a:br>
              <a:rPr lang="en-US" b="0" dirty="0">
                <a:effectLst/>
              </a:rPr>
            </a:br>
            <a:endParaRPr lang="en-US" b="0" dirty="0">
              <a:effectLst/>
            </a:endParaRPr>
          </a:p>
          <a:p>
            <a:endParaRPr lang="en-US" dirty="0"/>
          </a:p>
        </p:txBody>
      </p:sp>
      <p:sp>
        <p:nvSpPr>
          <p:cNvPr id="4" name="Slide Number Placeholder 3"/>
          <p:cNvSpPr>
            <a:spLocks noGrp="1"/>
          </p:cNvSpPr>
          <p:nvPr>
            <p:ph type="sldNum" sz="quarter" idx="5"/>
          </p:nvPr>
        </p:nvSpPr>
        <p:spPr/>
        <p:txBody>
          <a:bodyPr/>
          <a:lstStyle/>
          <a:p>
            <a:fld id="{2AAEF1E8-1156-44C7-84EF-3CBA6A28B5BF}" type="slidenum">
              <a:rPr lang="en-US" smtClean="0"/>
              <a:t>8</a:t>
            </a:fld>
            <a:endParaRPr lang="en-US"/>
          </a:p>
        </p:txBody>
      </p:sp>
    </p:spTree>
    <p:extLst>
      <p:ext uri="{BB962C8B-B14F-4D97-AF65-F5344CB8AC3E}">
        <p14:creationId xmlns:p14="http://schemas.microsoft.com/office/powerpoint/2010/main" val="3442017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l">
              <a:defRPr sz="6000">
                <a:solidFill>
                  <a:schemeClr val="tx2"/>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l">
              <a:buNone/>
              <a:defRPr sz="2400">
                <a:solidFill>
                  <a:schemeClr val="accent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665E195-C89C-4871-8AE9-903FDB8B6D9D}" type="datetimeFigureOut">
              <a:rPr lang="en-US" smtClean="0"/>
              <a:t>5/13/2025</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48326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5/13/2025</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6317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5/13/2025</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44623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5/13/2025</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70246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4665E195-C89C-4871-8AE9-903FDB8B6D9D}" type="datetimeFigureOut">
              <a:rPr lang="en-US" smtClean="0"/>
              <a:t>5/13/2025</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23361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65E195-C89C-4871-8AE9-903FDB8B6D9D}" type="datetimeFigureOut">
              <a:rPr lang="en-US" smtClean="0"/>
              <a:t>5/13/2025</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521872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1850" y="274638"/>
            <a:ext cx="10515600" cy="1143000"/>
          </a:xfrm>
        </p:spPr>
        <p:txBody>
          <a:bodyPr/>
          <a:lstStyle/>
          <a:p>
            <a:r>
              <a:rPr lang="en-US"/>
              <a:t>Click to edit Master title style</a:t>
            </a:r>
          </a:p>
        </p:txBody>
      </p:sp>
      <p:sp>
        <p:nvSpPr>
          <p:cNvPr id="3" name="Text Placeholder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65E195-C89C-4871-8AE9-903FDB8B6D9D}" type="datetimeFigureOut">
              <a:rPr lang="en-US" smtClean="0"/>
              <a:t>5/13/2025</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10092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65E195-C89C-4871-8AE9-903FDB8B6D9D}" type="datetimeFigureOut">
              <a:rPr lang="en-US" smtClean="0"/>
              <a:t>5/13/2025</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918406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5E195-C89C-4871-8AE9-903FDB8B6D9D}" type="datetimeFigureOut">
              <a:rPr lang="en-US" smtClean="0"/>
              <a:t>5/13/2025</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497625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t>5/13/2025</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943659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t>5/13/2025</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52229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1">
                    <a:lumMod val="75000"/>
                    <a:lumOff val="25000"/>
                  </a:schemeClr>
                </a:solidFill>
              </a:defRPr>
            </a:lvl1pPr>
          </a:lstStyle>
          <a:p>
            <a:fld id="{4665E195-C89C-4871-8AE9-903FDB8B6D9D}" type="datetimeFigureOut">
              <a:rPr lang="en-US" smtClean="0"/>
              <a:pPr/>
              <a:t>5/13/2025</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75000"/>
                    <a:lumOff val="2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75000"/>
                    <a:lumOff val="25000"/>
                  </a:schemeClr>
                </a:solidFill>
              </a:defRPr>
            </a:lvl1pPr>
          </a:lstStyle>
          <a:p>
            <a:fld id="{062D6987-FB6D-4DB8-81B8-AD0F35E3BB5F}" type="slidenum">
              <a:rPr lang="en-US" smtClean="0"/>
              <a:pPr/>
              <a:t>‹#›</a:t>
            </a:fld>
            <a:endParaRPr lang="en-US"/>
          </a:p>
        </p:txBody>
      </p:sp>
    </p:spTree>
    <p:extLst>
      <p:ext uri="{BB962C8B-B14F-4D97-AF65-F5344CB8AC3E}">
        <p14:creationId xmlns:p14="http://schemas.microsoft.com/office/powerpoint/2010/main" val="981562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47725"/>
            <a:ext cx="9144000" cy="3287395"/>
          </a:xfrm>
        </p:spPr>
        <p:txBody>
          <a:bodyPr>
            <a:normAutofit fontScale="90000"/>
          </a:bodyPr>
          <a:lstStyle/>
          <a:p>
            <a:pPr algn="ctr"/>
            <a:br>
              <a:rPr lang="en-US" dirty="0"/>
            </a:br>
            <a:br>
              <a:rPr lang="en-US" dirty="0"/>
            </a:br>
            <a:br>
              <a:rPr lang="en-US" dirty="0"/>
            </a:br>
            <a:br>
              <a:rPr lang="en-US" dirty="0"/>
            </a:br>
            <a:br>
              <a:rPr lang="en-US" dirty="0"/>
            </a:br>
            <a:br>
              <a:rPr lang="en-US" dirty="0"/>
            </a:br>
            <a:br>
              <a:rPr lang="en-US" dirty="0"/>
            </a:br>
            <a:r>
              <a:rPr lang="en-US" dirty="0"/>
              <a:t>Daybreak University</a:t>
            </a:r>
            <a:br>
              <a:rPr lang="en-US" dirty="0"/>
            </a:br>
            <a:r>
              <a:rPr lang="en-US" sz="4400" dirty="0"/>
              <a:t>Annual Retreat</a:t>
            </a:r>
            <a:br>
              <a:rPr lang="en-US" sz="4400" dirty="0"/>
            </a:br>
            <a:r>
              <a:rPr lang="en-US" sz="2200" dirty="0"/>
              <a:t>May 13, 2025</a:t>
            </a:r>
            <a:br>
              <a:rPr lang="en-US" dirty="0"/>
            </a:br>
            <a:endParaRPr lang="en-US" dirty="0"/>
          </a:p>
        </p:txBody>
      </p:sp>
      <p:sp>
        <p:nvSpPr>
          <p:cNvPr id="3" name="Subtitle 2"/>
          <p:cNvSpPr>
            <a:spLocks noGrp="1"/>
          </p:cNvSpPr>
          <p:nvPr>
            <p:ph type="subTitle" idx="1"/>
          </p:nvPr>
        </p:nvSpPr>
        <p:spPr>
          <a:xfrm>
            <a:off x="1524000" y="3602036"/>
            <a:ext cx="9144000" cy="2920683"/>
          </a:xfrm>
        </p:spPr>
        <p:txBody>
          <a:bodyPr>
            <a:normAutofit lnSpcReduction="10000"/>
          </a:bodyPr>
          <a:lstStyle/>
          <a:p>
            <a:pPr algn="ctr"/>
            <a:endParaRPr lang="en-US" b="1" dirty="0"/>
          </a:p>
          <a:p>
            <a:pPr algn="ctr"/>
            <a:r>
              <a:rPr lang="en-US" sz="3200" dirty="0"/>
              <a:t>MA and PhD in Counseling </a:t>
            </a:r>
          </a:p>
          <a:p>
            <a:pPr algn="ctr"/>
            <a:r>
              <a:rPr lang="en-US" sz="3200" dirty="0"/>
              <a:t>with a Specialization in </a:t>
            </a:r>
          </a:p>
          <a:p>
            <a:pPr algn="ctr"/>
            <a:r>
              <a:rPr lang="en-US" sz="3200" dirty="0"/>
              <a:t>Marriage and Family Therapy</a:t>
            </a:r>
          </a:p>
          <a:p>
            <a:pPr algn="ctr"/>
            <a:endParaRPr lang="en-US" dirty="0"/>
          </a:p>
          <a:p>
            <a:pPr algn="ctr"/>
            <a:r>
              <a:rPr lang="en-US" dirty="0"/>
              <a:t>Dr. Hye Jin Kim, LMFT, MFT</a:t>
            </a:r>
            <a:r>
              <a:rPr lang="ko-KR" altLang="en-US" dirty="0"/>
              <a:t> </a:t>
            </a:r>
            <a:r>
              <a:rPr lang="en-US" dirty="0"/>
              <a:t>Program Director</a:t>
            </a:r>
          </a:p>
        </p:txBody>
      </p:sp>
    </p:spTree>
    <p:extLst>
      <p:ext uri="{BB962C8B-B14F-4D97-AF65-F5344CB8AC3E}">
        <p14:creationId xmlns:p14="http://schemas.microsoft.com/office/powerpoint/2010/main" val="1756136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83995"/>
          </a:xfrm>
        </p:spPr>
        <p:txBody>
          <a:bodyPr>
            <a:normAutofit/>
          </a:bodyPr>
          <a:lstStyle/>
          <a:p>
            <a:pPr algn="ctr"/>
            <a:r>
              <a:rPr lang="en-US" sz="3600" b="1" dirty="0"/>
              <a:t>MA Program Goals (PG’s), Student Learning Outcomes (SLO’s), Targets &amp; Measure</a:t>
            </a:r>
          </a:p>
        </p:txBody>
      </p:sp>
      <p:sp>
        <p:nvSpPr>
          <p:cNvPr id="10" name="Content Placeholder 9"/>
          <p:cNvSpPr>
            <a:spLocks noGrp="1"/>
          </p:cNvSpPr>
          <p:nvPr>
            <p:ph sz="half" idx="1"/>
          </p:nvPr>
        </p:nvSpPr>
        <p:spPr>
          <a:xfrm>
            <a:off x="838200" y="2468879"/>
            <a:ext cx="5181600" cy="4023996"/>
          </a:xfrm>
        </p:spPr>
        <p:txBody>
          <a:bodyPr>
            <a:normAutofit fontScale="77500" lnSpcReduction="20000"/>
          </a:bodyPr>
          <a:lstStyle/>
          <a:p>
            <a:r>
              <a:rPr lang="en-US" b="1" dirty="0"/>
              <a:t>PG#5</a:t>
            </a:r>
            <a:r>
              <a:rPr lang="en-US" dirty="0"/>
              <a:t>. (Research): The program will train family therapists who can consume and contribute to research in the field of marriage and family therapy.</a:t>
            </a:r>
          </a:p>
          <a:p>
            <a:endParaRPr lang="en-US" dirty="0"/>
          </a:p>
          <a:p>
            <a:r>
              <a:rPr lang="en-US" dirty="0"/>
              <a:t>(</a:t>
            </a:r>
            <a:r>
              <a:rPr lang="en-US" i="1" dirty="0"/>
              <a:t>COAMFTE Developmental Competency Component: </a:t>
            </a:r>
            <a:r>
              <a:rPr lang="en-US" b="1" i="1" dirty="0"/>
              <a:t>Knowledge </a:t>
            </a:r>
            <a:r>
              <a:rPr lang="en-US" i="1" dirty="0"/>
              <a:t>of the field)</a:t>
            </a:r>
          </a:p>
          <a:p>
            <a:endParaRPr lang="en-US" i="1" dirty="0"/>
          </a:p>
          <a:p>
            <a:r>
              <a:rPr lang="en-US" b="1" dirty="0"/>
              <a:t>Curriculum Alignment:</a:t>
            </a:r>
          </a:p>
          <a:p>
            <a:pPr marL="0" indent="0">
              <a:buNone/>
            </a:pPr>
            <a:r>
              <a:rPr lang="en-US" dirty="0"/>
              <a:t>   CFT 6050: Clinical Research and  </a:t>
            </a:r>
          </a:p>
          <a:p>
            <a:pPr marL="0" indent="0">
              <a:buNone/>
            </a:pPr>
            <a:r>
              <a:rPr lang="en-US" dirty="0"/>
              <a:t>   Evaluation</a:t>
            </a:r>
            <a:endParaRPr lang="en-US" i="1" dirty="0"/>
          </a:p>
        </p:txBody>
      </p:sp>
      <p:graphicFrame>
        <p:nvGraphicFramePr>
          <p:cNvPr id="9" name="Content Placeholder 8" descr="Vertical Box List diagram showing 3 groups arranged one below the other and bullet points are present under each group"/>
          <p:cNvGraphicFramePr>
            <a:graphicFrameLocks noGrp="1"/>
          </p:cNvGraphicFramePr>
          <p:nvPr>
            <p:ph sz="half" idx="2"/>
            <p:extLst>
              <p:ext uri="{D42A27DB-BD31-4B8C-83A1-F6EECF244321}">
                <p14:modId xmlns:p14="http://schemas.microsoft.com/office/powerpoint/2010/main" val="1197529259"/>
              </p:ext>
            </p:extLst>
          </p:nvPr>
        </p:nvGraphicFramePr>
        <p:xfrm>
          <a:off x="6172202" y="1849120"/>
          <a:ext cx="5181600" cy="4897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730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Graphic spid="9"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DF1F7-4001-C9C2-EECF-7C4371C617F0}"/>
              </a:ext>
            </a:extLst>
          </p:cNvPr>
          <p:cNvSpPr>
            <a:spLocks noGrp="1"/>
          </p:cNvSpPr>
          <p:nvPr>
            <p:ph type="title"/>
          </p:nvPr>
        </p:nvSpPr>
        <p:spPr/>
        <p:txBody>
          <a:bodyPr>
            <a:normAutofit fontScale="90000"/>
          </a:bodyPr>
          <a:lstStyle/>
          <a:p>
            <a:pPr algn="ctr"/>
            <a:r>
              <a:rPr lang="en-US" b="1" dirty="0"/>
              <a:t>Ph.D. MFT</a:t>
            </a:r>
            <a:r>
              <a:rPr lang="en-US" sz="4400" b="1" dirty="0"/>
              <a:t> Program Mission </a:t>
            </a:r>
            <a:br>
              <a:rPr lang="en-US" sz="4400" b="1" dirty="0"/>
            </a:br>
            <a:r>
              <a:rPr lang="en-US" sz="4400" b="1" dirty="0"/>
              <a:t>and Program Goals (PG’s)</a:t>
            </a:r>
            <a:endParaRPr lang="en-US" b="1" dirty="0"/>
          </a:p>
        </p:txBody>
      </p:sp>
      <p:sp>
        <p:nvSpPr>
          <p:cNvPr id="3" name="Content Placeholder 2">
            <a:extLst>
              <a:ext uri="{FF2B5EF4-FFF2-40B4-BE49-F238E27FC236}">
                <a16:creationId xmlns:a16="http://schemas.microsoft.com/office/drawing/2014/main" id="{2932128C-88D6-BD27-E3AA-6A0B39D2B99E}"/>
              </a:ext>
            </a:extLst>
          </p:cNvPr>
          <p:cNvSpPr>
            <a:spLocks noGrp="1"/>
          </p:cNvSpPr>
          <p:nvPr>
            <p:ph idx="1"/>
          </p:nvPr>
        </p:nvSpPr>
        <p:spPr>
          <a:xfrm>
            <a:off x="838200" y="1825624"/>
            <a:ext cx="10515600" cy="4768215"/>
          </a:xfrm>
        </p:spPr>
        <p:txBody>
          <a:bodyPr>
            <a:normAutofit fontScale="55000" lnSpcReduction="20000"/>
          </a:bodyPr>
          <a:lstStyle/>
          <a:p>
            <a:r>
              <a:rPr lang="en-US" sz="4000" b="1" dirty="0"/>
              <a:t>Mission: </a:t>
            </a:r>
            <a:r>
              <a:rPr lang="en-US" sz="4400" dirty="0"/>
              <a:t>The mission of the PhD Program in Counseling with a Specialization in Marriage and Family Therapy at Daybreak University is to develop scientist-practitioners in the field of couple, marriage, and family therapy. The doctoral program provides academic and clinical training for the purpose of developing scholars with the competence in systemic clinical work, supervision, teaching, and research.</a:t>
            </a:r>
          </a:p>
          <a:p>
            <a:pPr marL="0" indent="0">
              <a:buNone/>
            </a:pPr>
            <a:endParaRPr lang="en-US" sz="3200" dirty="0"/>
          </a:p>
          <a:p>
            <a:r>
              <a:rPr lang="en-US" sz="3300" b="1" dirty="0"/>
              <a:t>PG# 1 </a:t>
            </a:r>
            <a:r>
              <a:rPr lang="en-US" sz="3300" dirty="0"/>
              <a:t>(Knowledge):</a:t>
            </a:r>
            <a:r>
              <a:rPr lang="en-US" sz="3300" b="1" dirty="0"/>
              <a:t> </a:t>
            </a:r>
            <a:r>
              <a:rPr lang="en-US" sz="3300" dirty="0"/>
              <a:t>The program will train students who demonstrate advanced and comprehensive knowledge of systems concepts and MFT theories and techniques.</a:t>
            </a:r>
          </a:p>
          <a:p>
            <a:r>
              <a:rPr lang="en-US" sz="3300" b="1" dirty="0"/>
              <a:t>PG#2 </a:t>
            </a:r>
            <a:r>
              <a:rPr lang="en-US" sz="3300" dirty="0"/>
              <a:t>(Practice): The program will train students who demonstrate an ability to conceptualize systemic thinking as applied in supervision, mentoring, and the isomorphic dynamics among different levels of the training system</a:t>
            </a:r>
          </a:p>
          <a:p>
            <a:r>
              <a:rPr lang="en-US" sz="3300" b="1" dirty="0"/>
              <a:t>PG #3</a:t>
            </a:r>
            <a:r>
              <a:rPr lang="en-US" sz="3300" dirty="0"/>
              <a:t> (Diversity): The program will train students who demonstrate awareness and competence in culturally sensitive clinical work, supervision, teaching, and research</a:t>
            </a:r>
          </a:p>
          <a:p>
            <a:r>
              <a:rPr lang="en-US" sz="3300" b="1" dirty="0"/>
              <a:t>PG #4</a:t>
            </a:r>
            <a:r>
              <a:rPr lang="en-US" sz="3300" dirty="0"/>
              <a:t> (Ethics): The program will train students who demonstrate applied knowledge of MFT legal and ethical guidelines and professional standards.</a:t>
            </a:r>
          </a:p>
          <a:p>
            <a:r>
              <a:rPr lang="en-US" sz="3300" b="1" dirty="0"/>
              <a:t>PG #5</a:t>
            </a:r>
            <a:r>
              <a:rPr lang="en-US" sz="3300" dirty="0"/>
              <a:t> (Research):The program will train students who demonstrate the ability to design, conduct, analyze, and identify clinical implications of systemic and relational research.</a:t>
            </a:r>
          </a:p>
        </p:txBody>
      </p:sp>
    </p:spTree>
    <p:extLst>
      <p:ext uri="{BB962C8B-B14F-4D97-AF65-F5344CB8AC3E}">
        <p14:creationId xmlns:p14="http://schemas.microsoft.com/office/powerpoint/2010/main" val="109016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165"/>
            <a:ext cx="10515600" cy="1483995"/>
          </a:xfrm>
        </p:spPr>
        <p:txBody>
          <a:bodyPr>
            <a:normAutofit/>
          </a:bodyPr>
          <a:lstStyle/>
          <a:p>
            <a:pPr algn="ctr"/>
            <a:r>
              <a:rPr lang="en-US" sz="3600" b="1" dirty="0"/>
              <a:t>PhD Program Goals (PG’s), Student Learning Outcomes (SLO’s), Targets &amp; Measure</a:t>
            </a:r>
          </a:p>
        </p:txBody>
      </p:sp>
      <p:sp>
        <p:nvSpPr>
          <p:cNvPr id="10" name="Content Placeholder 9"/>
          <p:cNvSpPr>
            <a:spLocks noGrp="1"/>
          </p:cNvSpPr>
          <p:nvPr>
            <p:ph sz="half" idx="1"/>
          </p:nvPr>
        </p:nvSpPr>
        <p:spPr>
          <a:xfrm>
            <a:off x="838200" y="2468879"/>
            <a:ext cx="5181600" cy="3708083"/>
          </a:xfrm>
        </p:spPr>
        <p:txBody>
          <a:bodyPr>
            <a:normAutofit fontScale="92500"/>
          </a:bodyPr>
          <a:lstStyle/>
          <a:p>
            <a:r>
              <a:rPr lang="en-US" b="1" dirty="0"/>
              <a:t>PG# 1 </a:t>
            </a:r>
            <a:r>
              <a:rPr lang="en-US" dirty="0"/>
              <a:t>(Knowledge):</a:t>
            </a:r>
            <a:r>
              <a:rPr lang="en-US" b="1" dirty="0"/>
              <a:t> </a:t>
            </a:r>
            <a:r>
              <a:rPr lang="en-US" dirty="0"/>
              <a:t>The program will train students who demonstrate advanced and comprehensive knowledge of systems concepts and MFT theories and techniques. </a:t>
            </a:r>
          </a:p>
          <a:p>
            <a:r>
              <a:rPr lang="en-US" dirty="0"/>
              <a:t>(</a:t>
            </a:r>
            <a:r>
              <a:rPr lang="en-US" sz="2400" i="1" dirty="0"/>
              <a:t>COAMFTE Developmental Competency Component: </a:t>
            </a:r>
            <a:r>
              <a:rPr lang="en-US" sz="2400" b="1" i="1" dirty="0"/>
              <a:t>Knowledge </a:t>
            </a:r>
            <a:r>
              <a:rPr lang="en-US" sz="2400" i="1" dirty="0"/>
              <a:t>of the field)</a:t>
            </a:r>
          </a:p>
        </p:txBody>
      </p:sp>
      <p:graphicFrame>
        <p:nvGraphicFramePr>
          <p:cNvPr id="9" name="Content Placeholder 8" descr="Vertical Box List diagram showing 3 groups arranged one below the other and bullet points are present under each group"/>
          <p:cNvGraphicFramePr>
            <a:graphicFrameLocks noGrp="1"/>
          </p:cNvGraphicFramePr>
          <p:nvPr>
            <p:ph sz="half" idx="2"/>
            <p:extLst>
              <p:ext uri="{D42A27DB-BD31-4B8C-83A1-F6EECF244321}">
                <p14:modId xmlns:p14="http://schemas.microsoft.com/office/powerpoint/2010/main" val="1144041223"/>
              </p:ext>
            </p:extLst>
          </p:nvPr>
        </p:nvGraphicFramePr>
        <p:xfrm>
          <a:off x="6172202" y="1879601"/>
          <a:ext cx="5054598" cy="468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028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Graphic spid="9"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ACDAC54-453D-F33D-3C92-B7399A1D2418}"/>
              </a:ext>
            </a:extLst>
          </p:cNvPr>
          <p:cNvSpPr>
            <a:spLocks noGrp="1"/>
          </p:cNvSpPr>
          <p:nvPr>
            <p:ph type="title"/>
          </p:nvPr>
        </p:nvSpPr>
        <p:spPr>
          <a:xfrm>
            <a:off x="664028" y="234497"/>
            <a:ext cx="10515600" cy="685841"/>
          </a:xfrm>
        </p:spPr>
        <p:txBody>
          <a:bodyPr>
            <a:normAutofit fontScale="90000"/>
          </a:bodyPr>
          <a:lstStyle/>
          <a:p>
            <a:pPr algn="ctr"/>
            <a:r>
              <a:rPr lang="en-US" b="1" dirty="0"/>
              <a:t>Ph.D. Program: PG #2</a:t>
            </a:r>
          </a:p>
        </p:txBody>
      </p:sp>
      <p:sp>
        <p:nvSpPr>
          <p:cNvPr id="6" name="Content Placeholder 5">
            <a:extLst>
              <a:ext uri="{FF2B5EF4-FFF2-40B4-BE49-F238E27FC236}">
                <a16:creationId xmlns:a16="http://schemas.microsoft.com/office/drawing/2014/main" id="{E9DCCCFA-1AF5-1578-2DA2-06C6CCD1FBE8}"/>
              </a:ext>
            </a:extLst>
          </p:cNvPr>
          <p:cNvSpPr>
            <a:spLocks noGrp="1"/>
          </p:cNvSpPr>
          <p:nvPr>
            <p:ph idx="1"/>
          </p:nvPr>
        </p:nvSpPr>
        <p:spPr>
          <a:xfrm>
            <a:off x="534390" y="1169438"/>
            <a:ext cx="10819410" cy="5688562"/>
          </a:xfrm>
        </p:spPr>
        <p:txBody>
          <a:bodyPr>
            <a:normAutofit fontScale="40000" lnSpcReduction="20000"/>
          </a:bodyPr>
          <a:lstStyle/>
          <a:p>
            <a:r>
              <a:rPr lang="en-US" sz="3800" b="1" dirty="0"/>
              <a:t>PG# 2 </a:t>
            </a:r>
            <a:r>
              <a:rPr lang="en-US" sz="3800" dirty="0"/>
              <a:t>(Practice):</a:t>
            </a:r>
            <a:r>
              <a:rPr lang="en-US" sz="3800" b="1" dirty="0"/>
              <a:t> </a:t>
            </a:r>
            <a:r>
              <a:rPr lang="en-US" sz="3800" dirty="0"/>
              <a:t>The program will train students who demonstrate an ability to conceptualize systemic thinking as applied in supervision, mentoring, and the isomorphic dynamics among different levels of the training system. </a:t>
            </a:r>
          </a:p>
          <a:p>
            <a:r>
              <a:rPr lang="en-US" sz="3300" dirty="0"/>
              <a:t>(</a:t>
            </a:r>
            <a:r>
              <a:rPr lang="en-US" sz="3300" i="1" dirty="0"/>
              <a:t>COAMFTE Developmental Competency Component: </a:t>
            </a:r>
            <a:r>
              <a:rPr lang="en-US" sz="3300" b="1" i="1" dirty="0"/>
              <a:t>Practice</a:t>
            </a:r>
            <a:r>
              <a:rPr lang="en-US" sz="3300" i="1" dirty="0"/>
              <a:t>)</a:t>
            </a:r>
          </a:p>
          <a:p>
            <a:endParaRPr lang="en-US" sz="3300" i="1" dirty="0"/>
          </a:p>
          <a:p>
            <a:r>
              <a:rPr lang="en-US" sz="3800" b="1" dirty="0"/>
              <a:t>SLO#2 </a:t>
            </a:r>
            <a:r>
              <a:rPr lang="en-US" sz="3800" dirty="0"/>
              <a:t>(Practice): Students will demonstrate the ability to integrate systems concepts and MFT theories in their clinical work, supervision, teaching, and research.</a:t>
            </a:r>
            <a:endParaRPr lang="en-US" sz="3800" i="1" dirty="0"/>
          </a:p>
          <a:p>
            <a:endParaRPr lang="en-US" sz="3300" i="1" dirty="0"/>
          </a:p>
          <a:p>
            <a:r>
              <a:rPr lang="en-US" sz="3500" b="1" dirty="0"/>
              <a:t>Targets, Measures, &amp; Data:</a:t>
            </a:r>
            <a:endParaRPr lang="en-US" sz="3500" dirty="0"/>
          </a:p>
          <a:p>
            <a:r>
              <a:rPr lang="en-US" sz="3500" dirty="0"/>
              <a:t>(</a:t>
            </a:r>
            <a:r>
              <a:rPr lang="en-US" sz="3500" b="1" dirty="0"/>
              <a:t>Clinical work</a:t>
            </a:r>
            <a:r>
              <a:rPr lang="en-US" sz="3500" dirty="0"/>
              <a:t>) At least 80% of students will score a 3 or better on the end of term practicum evaluation question 10 (</a:t>
            </a:r>
            <a:r>
              <a:rPr lang="en-US" sz="3500" i="1" dirty="0"/>
              <a:t>Ability to articulate theoretical and conceptual issues related to cases presented including systemic problem assessment</a:t>
            </a:r>
            <a:r>
              <a:rPr lang="en-US" sz="3500" dirty="0"/>
              <a:t>) in the course CFT7900: Practicum in Marriage and Family Therapy.</a:t>
            </a:r>
          </a:p>
          <a:p>
            <a:pPr algn="ctr">
              <a:buFont typeface="Wingdings" panose="05000000000000000000" pitchFamily="2" charset="2"/>
              <a:buChar char="Ø"/>
            </a:pPr>
            <a:r>
              <a:rPr lang="en-US" sz="3500" dirty="0"/>
              <a:t>Aggregated Data 2021-2023: 100% of students scored a 3 or above: </a:t>
            </a:r>
            <a:r>
              <a:rPr lang="en-US" sz="3500" b="1" dirty="0"/>
              <a:t>Target Met</a:t>
            </a:r>
          </a:p>
          <a:p>
            <a:pPr algn="ctr">
              <a:buFont typeface="Wingdings" panose="05000000000000000000" pitchFamily="2" charset="2"/>
              <a:buChar char="Ø"/>
            </a:pPr>
            <a:endParaRPr lang="en-US" sz="3500" b="1" dirty="0"/>
          </a:p>
          <a:p>
            <a:r>
              <a:rPr lang="en-US" sz="3500" dirty="0"/>
              <a:t>(</a:t>
            </a:r>
            <a:r>
              <a:rPr lang="en-US" sz="3500" b="1" dirty="0"/>
              <a:t>Supervision) </a:t>
            </a:r>
            <a:r>
              <a:rPr lang="en-US" sz="3500" dirty="0"/>
              <a:t>At least 80% of students will score 3 points or above (satisfactory or above) on section 1 on the Philosophy of Supervision Paper in the Comprehensive Portfolio.</a:t>
            </a:r>
          </a:p>
          <a:p>
            <a:pPr algn="ctr">
              <a:buFont typeface="Wingdings" panose="05000000000000000000" pitchFamily="2" charset="2"/>
              <a:buChar char="Ø"/>
            </a:pPr>
            <a:r>
              <a:rPr lang="en-US" sz="3500" dirty="0"/>
              <a:t>Aggregated Data 2021-2022: 100% of students scored a 3 or above: </a:t>
            </a:r>
            <a:r>
              <a:rPr lang="en-US" sz="3500" b="1" dirty="0"/>
              <a:t>Target Met</a:t>
            </a:r>
          </a:p>
          <a:p>
            <a:pPr algn="ctr">
              <a:buFont typeface="Wingdings" panose="05000000000000000000" pitchFamily="2" charset="2"/>
              <a:buChar char="Ø"/>
            </a:pPr>
            <a:r>
              <a:rPr lang="en-US" sz="3600" dirty="0"/>
              <a:t>There is no student who completed the Comprehensive Portfolio in 2023.</a:t>
            </a:r>
          </a:p>
          <a:p>
            <a:pPr algn="ctr">
              <a:buFont typeface="Wingdings" panose="05000000000000000000" pitchFamily="2" charset="2"/>
              <a:buChar char="Ø"/>
            </a:pPr>
            <a:endParaRPr lang="en-US" sz="3500" b="1" dirty="0"/>
          </a:p>
          <a:p>
            <a:r>
              <a:rPr lang="en-US" sz="3500" dirty="0"/>
              <a:t>(</a:t>
            </a:r>
            <a:r>
              <a:rPr lang="en-US" sz="3500" b="1" dirty="0"/>
              <a:t>Teaching</a:t>
            </a:r>
            <a:r>
              <a:rPr lang="en-US" sz="3500" dirty="0"/>
              <a:t>) At least 80% of students will score 3 points or above (satisfactory or above) on section 1 on the Teaching Philosophy Paper in the Comprehensive Portfolio.</a:t>
            </a:r>
          </a:p>
          <a:p>
            <a:pPr algn="ctr">
              <a:buFont typeface="Wingdings" panose="05000000000000000000" pitchFamily="2" charset="2"/>
              <a:buChar char="Ø"/>
            </a:pPr>
            <a:r>
              <a:rPr lang="en-US" sz="3500" dirty="0"/>
              <a:t>Aggregated Data 2021-2022: 100% of students scored a 3 or above: </a:t>
            </a:r>
            <a:r>
              <a:rPr lang="en-US" sz="3500" b="1" dirty="0"/>
              <a:t>Target Met</a:t>
            </a:r>
          </a:p>
          <a:p>
            <a:pPr algn="ctr">
              <a:buFont typeface="Wingdings" panose="05000000000000000000" pitchFamily="2" charset="2"/>
              <a:buChar char="Ø"/>
            </a:pPr>
            <a:r>
              <a:rPr lang="en-US" sz="3200" dirty="0"/>
              <a:t>There is no student who completed the Comprehensive Portfolio in 2023.</a:t>
            </a:r>
          </a:p>
          <a:p>
            <a:pPr algn="ctr">
              <a:buFont typeface="Wingdings" panose="05000000000000000000" pitchFamily="2" charset="2"/>
              <a:buChar char="Ø"/>
            </a:pPr>
            <a:endParaRPr lang="en-US" sz="3500" b="1" dirty="0"/>
          </a:p>
          <a:p>
            <a:r>
              <a:rPr lang="en-US" sz="3500" dirty="0"/>
              <a:t>(</a:t>
            </a:r>
            <a:r>
              <a:rPr lang="en-US" sz="3500" b="1" dirty="0"/>
              <a:t>Research) </a:t>
            </a:r>
            <a:r>
              <a:rPr lang="en-US" sz="3500" dirty="0"/>
              <a:t>At least 80% of students will score 3 points or above (satisfactory or above) on sections 1 on the Publishable Research Paper in the Comprehensive Portfolio.</a:t>
            </a:r>
          </a:p>
          <a:p>
            <a:pPr algn="ctr">
              <a:buFont typeface="Wingdings" panose="05000000000000000000" pitchFamily="2" charset="2"/>
              <a:buChar char="Ø"/>
            </a:pPr>
            <a:r>
              <a:rPr lang="en-US" sz="3500" dirty="0"/>
              <a:t>Aggregated Data 2021-2022: 100% of students scored a 3 or above: </a:t>
            </a:r>
            <a:r>
              <a:rPr lang="en-US" sz="3500" b="1" dirty="0"/>
              <a:t>Target Met</a:t>
            </a:r>
          </a:p>
          <a:p>
            <a:pPr algn="ctr">
              <a:buFont typeface="Wingdings" panose="05000000000000000000" pitchFamily="2" charset="2"/>
              <a:buChar char="Ø"/>
            </a:pPr>
            <a:r>
              <a:rPr lang="en-US" sz="3200" dirty="0"/>
              <a:t>There is no student who completed the Comprehensive Portfolio in 2023.</a:t>
            </a:r>
          </a:p>
        </p:txBody>
      </p:sp>
    </p:spTree>
    <p:extLst>
      <p:ext uri="{BB962C8B-B14F-4D97-AF65-F5344CB8AC3E}">
        <p14:creationId xmlns:p14="http://schemas.microsoft.com/office/powerpoint/2010/main" val="271404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animEffect transition="in" filter="fade">
                                      <p:cBhvr>
                                        <p:cTn id="37" dur="500"/>
                                        <p:tgtEl>
                                          <p:spTgt spid="6">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10" end="10"/>
                                            </p:txEl>
                                          </p:spTgt>
                                        </p:tgtEl>
                                        <p:attrNameLst>
                                          <p:attrName>style.visibility</p:attrName>
                                        </p:attrNameLst>
                                      </p:cBhvr>
                                      <p:to>
                                        <p:strVal val="visible"/>
                                      </p:to>
                                    </p:set>
                                    <p:animEffect transition="in" filter="fade">
                                      <p:cBhvr>
                                        <p:cTn id="42" dur="500"/>
                                        <p:tgtEl>
                                          <p:spTgt spid="6">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11" end="11"/>
                                            </p:txEl>
                                          </p:spTgt>
                                        </p:tgtEl>
                                        <p:attrNameLst>
                                          <p:attrName>style.visibility</p:attrName>
                                        </p:attrNameLst>
                                      </p:cBhvr>
                                      <p:to>
                                        <p:strVal val="visible"/>
                                      </p:to>
                                    </p:set>
                                    <p:animEffect transition="in" filter="fade">
                                      <p:cBhvr>
                                        <p:cTn id="47" dur="500"/>
                                        <p:tgtEl>
                                          <p:spTgt spid="6">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13" end="13"/>
                                            </p:txEl>
                                          </p:spTgt>
                                        </p:tgtEl>
                                        <p:attrNameLst>
                                          <p:attrName>style.visibility</p:attrName>
                                        </p:attrNameLst>
                                      </p:cBhvr>
                                      <p:to>
                                        <p:strVal val="visible"/>
                                      </p:to>
                                    </p:set>
                                    <p:animEffect transition="in" filter="fade">
                                      <p:cBhvr>
                                        <p:cTn id="52" dur="500"/>
                                        <p:tgtEl>
                                          <p:spTgt spid="6">
                                            <p:txEl>
                                              <p:pRg st="13" end="1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xEl>
                                              <p:pRg st="14" end="14"/>
                                            </p:txEl>
                                          </p:spTgt>
                                        </p:tgtEl>
                                        <p:attrNameLst>
                                          <p:attrName>style.visibility</p:attrName>
                                        </p:attrNameLst>
                                      </p:cBhvr>
                                      <p:to>
                                        <p:strVal val="visible"/>
                                      </p:to>
                                    </p:set>
                                    <p:animEffect transition="in" filter="fade">
                                      <p:cBhvr>
                                        <p:cTn id="57" dur="500"/>
                                        <p:tgtEl>
                                          <p:spTgt spid="6">
                                            <p:txEl>
                                              <p:pRg st="14" end="1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xEl>
                                              <p:pRg st="17" end="17"/>
                                            </p:txEl>
                                          </p:spTgt>
                                        </p:tgtEl>
                                        <p:attrNameLst>
                                          <p:attrName>style.visibility</p:attrName>
                                        </p:attrNameLst>
                                      </p:cBhvr>
                                      <p:to>
                                        <p:strVal val="visible"/>
                                      </p:to>
                                    </p:set>
                                    <p:animEffect transition="in" filter="fade">
                                      <p:cBhvr>
                                        <p:cTn id="62" dur="500"/>
                                        <p:tgtEl>
                                          <p:spTgt spid="6">
                                            <p:txEl>
                                              <p:pRg st="17" end="1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
                                            <p:txEl>
                                              <p:pRg st="18" end="18"/>
                                            </p:txEl>
                                          </p:spTgt>
                                        </p:tgtEl>
                                        <p:attrNameLst>
                                          <p:attrName>style.visibility</p:attrName>
                                        </p:attrNameLst>
                                      </p:cBhvr>
                                      <p:to>
                                        <p:strVal val="visible"/>
                                      </p:to>
                                    </p:set>
                                    <p:animEffect transition="in" filter="fade">
                                      <p:cBhvr>
                                        <p:cTn id="67" dur="500"/>
                                        <p:tgtEl>
                                          <p:spTgt spid="6">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ACDAC54-453D-F33D-3C92-B7399A1D2418}"/>
              </a:ext>
            </a:extLst>
          </p:cNvPr>
          <p:cNvSpPr>
            <a:spLocks noGrp="1"/>
          </p:cNvSpPr>
          <p:nvPr>
            <p:ph type="title"/>
          </p:nvPr>
        </p:nvSpPr>
        <p:spPr>
          <a:xfrm>
            <a:off x="838200" y="142875"/>
            <a:ext cx="10515600" cy="599038"/>
          </a:xfrm>
        </p:spPr>
        <p:txBody>
          <a:bodyPr>
            <a:normAutofit fontScale="90000"/>
          </a:bodyPr>
          <a:lstStyle/>
          <a:p>
            <a:pPr algn="ctr"/>
            <a:r>
              <a:rPr lang="en-US" b="1" dirty="0"/>
              <a:t>Ph.D. Program: PG #3</a:t>
            </a:r>
          </a:p>
        </p:txBody>
      </p:sp>
      <p:sp>
        <p:nvSpPr>
          <p:cNvPr id="6" name="Content Placeholder 5">
            <a:extLst>
              <a:ext uri="{FF2B5EF4-FFF2-40B4-BE49-F238E27FC236}">
                <a16:creationId xmlns:a16="http://schemas.microsoft.com/office/drawing/2014/main" id="{E9DCCCFA-1AF5-1578-2DA2-06C6CCD1FBE8}"/>
              </a:ext>
            </a:extLst>
          </p:cNvPr>
          <p:cNvSpPr>
            <a:spLocks noGrp="1"/>
          </p:cNvSpPr>
          <p:nvPr>
            <p:ph idx="1"/>
          </p:nvPr>
        </p:nvSpPr>
        <p:spPr>
          <a:xfrm>
            <a:off x="726231" y="678025"/>
            <a:ext cx="10856167" cy="5601672"/>
          </a:xfrm>
        </p:spPr>
        <p:txBody>
          <a:bodyPr>
            <a:noAutofit/>
          </a:bodyPr>
          <a:lstStyle/>
          <a:p>
            <a:r>
              <a:rPr lang="en-US" sz="1400" b="1" dirty="0"/>
              <a:t>PG# 3</a:t>
            </a:r>
            <a:r>
              <a:rPr lang="en-US" sz="1400" dirty="0"/>
              <a:t>(Diversity):</a:t>
            </a:r>
            <a:r>
              <a:rPr lang="en-US" sz="1400" b="1" dirty="0"/>
              <a:t> </a:t>
            </a:r>
            <a:r>
              <a:rPr lang="en-US" sz="1400" dirty="0"/>
              <a:t>The program will train students who demonstrate awareness and competence in culturally sensitive clinical work, supervision, teaching, and research. </a:t>
            </a:r>
          </a:p>
          <a:p>
            <a:r>
              <a:rPr lang="en-US" sz="1400" dirty="0"/>
              <a:t>(</a:t>
            </a:r>
            <a:r>
              <a:rPr lang="en-US" sz="1400" i="1" dirty="0"/>
              <a:t>Developmental Competency Component: </a:t>
            </a:r>
            <a:r>
              <a:rPr lang="en-US" sz="1400" b="1" i="1" dirty="0"/>
              <a:t>Diversity</a:t>
            </a:r>
            <a:r>
              <a:rPr lang="en-US" sz="1400" i="1" dirty="0"/>
              <a:t>)</a:t>
            </a:r>
          </a:p>
          <a:p>
            <a:r>
              <a:rPr lang="en-US" sz="1400" b="1" dirty="0"/>
              <a:t>SLO #3</a:t>
            </a:r>
            <a:r>
              <a:rPr lang="en-US" sz="1400" dirty="0"/>
              <a:t> (Diversity): Students will demonstrate understanding of contextual factors and respect for diversity and inclusion in their clinical work, supervision, teaching, and research.</a:t>
            </a:r>
          </a:p>
          <a:p>
            <a:r>
              <a:rPr lang="en-US" sz="1400" b="1" dirty="0"/>
              <a:t>Targets, Measures, &amp; Data:</a:t>
            </a:r>
            <a:endParaRPr lang="en-US" sz="1400" dirty="0"/>
          </a:p>
          <a:p>
            <a:r>
              <a:rPr lang="en-US" sz="1400" dirty="0"/>
              <a:t>(</a:t>
            </a:r>
            <a:r>
              <a:rPr lang="en-US" sz="1400" b="1" dirty="0"/>
              <a:t>Clinical work</a:t>
            </a:r>
            <a:r>
              <a:rPr lang="en-US" sz="1400" dirty="0"/>
              <a:t>) At least 80% of students will score a 3 or above (satisfactory or above) on section 3 of the Theory of Change Paper in the Comprehensive Portfolio.</a:t>
            </a:r>
          </a:p>
          <a:p>
            <a:pPr algn="ctr">
              <a:buFont typeface="Wingdings" panose="05000000000000000000" pitchFamily="2" charset="2"/>
              <a:buChar char="Ø"/>
            </a:pPr>
            <a:r>
              <a:rPr lang="en-US" sz="1400" dirty="0"/>
              <a:t>Aggregated Data 2021-2022: 100% of students scored a 3 or above: </a:t>
            </a:r>
            <a:r>
              <a:rPr lang="en-US" sz="1400" b="1" dirty="0"/>
              <a:t>Target Met</a:t>
            </a:r>
          </a:p>
          <a:p>
            <a:pPr algn="ctr">
              <a:buFont typeface="Wingdings" panose="05000000000000000000" pitchFamily="2" charset="2"/>
              <a:buChar char="Ø"/>
            </a:pPr>
            <a:r>
              <a:rPr lang="en-US" sz="1400" dirty="0"/>
              <a:t>There is no student who completed the Comprehensive Portfolio in 2023.</a:t>
            </a:r>
          </a:p>
          <a:p>
            <a:pPr algn="ctr">
              <a:buFont typeface="Wingdings" panose="05000000000000000000" pitchFamily="2" charset="2"/>
              <a:buChar char="Ø"/>
            </a:pPr>
            <a:endParaRPr lang="en-US" sz="1400" b="1" dirty="0"/>
          </a:p>
          <a:p>
            <a:r>
              <a:rPr lang="en-US" sz="1400" dirty="0"/>
              <a:t>(</a:t>
            </a:r>
            <a:r>
              <a:rPr lang="en-US" sz="1400" b="1" dirty="0"/>
              <a:t>Supervision) </a:t>
            </a:r>
            <a:r>
              <a:rPr lang="en-US" sz="1400" dirty="0"/>
              <a:t>At least 80% of students will score 3 points or above (satisfactory or above) on section 2 on the Philosophy of Supervision Paper in the Comprehensive Portfolio.</a:t>
            </a:r>
          </a:p>
          <a:p>
            <a:pPr algn="ctr">
              <a:buFont typeface="Wingdings" panose="05000000000000000000" pitchFamily="2" charset="2"/>
              <a:buChar char="Ø"/>
            </a:pPr>
            <a:r>
              <a:rPr lang="en-US" sz="1400" dirty="0"/>
              <a:t>Aggregated Data 2021-2022: 100% of students scored a 3 or above: </a:t>
            </a:r>
            <a:r>
              <a:rPr lang="en-US" sz="1400" b="1" dirty="0"/>
              <a:t>Target Met</a:t>
            </a:r>
          </a:p>
          <a:p>
            <a:pPr algn="ctr">
              <a:buFont typeface="Wingdings" panose="05000000000000000000" pitchFamily="2" charset="2"/>
              <a:buChar char="Ø"/>
            </a:pPr>
            <a:r>
              <a:rPr lang="en-US" sz="1400" dirty="0"/>
              <a:t>There is no student who completed the Comprehensive Portfolio in 2023.</a:t>
            </a:r>
          </a:p>
          <a:p>
            <a:pPr algn="ctr">
              <a:buFont typeface="Wingdings" panose="05000000000000000000" pitchFamily="2" charset="2"/>
              <a:buChar char="Ø"/>
            </a:pPr>
            <a:endParaRPr lang="en-US" sz="1400" b="1" dirty="0"/>
          </a:p>
          <a:p>
            <a:r>
              <a:rPr lang="en-US" sz="1400" dirty="0"/>
              <a:t>(</a:t>
            </a:r>
            <a:r>
              <a:rPr lang="en-US" sz="1400" b="1" dirty="0"/>
              <a:t>Teaching</a:t>
            </a:r>
            <a:r>
              <a:rPr lang="en-US" sz="1400" dirty="0"/>
              <a:t>) At least 80% of students will score 3 points or above (satisfactory or above) on section 2 on the Teaching Philosophy paper in the Comprehensive Portfolio.</a:t>
            </a:r>
          </a:p>
          <a:p>
            <a:pPr algn="ctr">
              <a:buFont typeface="Wingdings" panose="05000000000000000000" pitchFamily="2" charset="2"/>
              <a:buChar char="Ø"/>
            </a:pPr>
            <a:r>
              <a:rPr lang="en-US" sz="1400" dirty="0"/>
              <a:t>Aggregated Data 2021-2022: 100% of students scored a 3 or above: </a:t>
            </a:r>
            <a:r>
              <a:rPr lang="en-US" sz="1400" b="1" dirty="0"/>
              <a:t>Target Met</a:t>
            </a:r>
          </a:p>
          <a:p>
            <a:pPr algn="ctr">
              <a:buFont typeface="Wingdings" panose="05000000000000000000" pitchFamily="2" charset="2"/>
              <a:buChar char="Ø"/>
            </a:pPr>
            <a:r>
              <a:rPr lang="en-US" sz="1400" dirty="0"/>
              <a:t>There is no student who completed the Comprehensive Portfolio in 2023.</a:t>
            </a:r>
          </a:p>
          <a:p>
            <a:pPr algn="ctr">
              <a:buFont typeface="Wingdings" panose="05000000000000000000" pitchFamily="2" charset="2"/>
              <a:buChar char="Ø"/>
            </a:pPr>
            <a:endParaRPr lang="en-US" sz="1400" b="1" dirty="0"/>
          </a:p>
          <a:p>
            <a:r>
              <a:rPr lang="en-US" sz="1400" dirty="0"/>
              <a:t>(</a:t>
            </a:r>
            <a:r>
              <a:rPr lang="en-US" sz="1400" b="1" dirty="0"/>
              <a:t>Research) </a:t>
            </a:r>
            <a:r>
              <a:rPr lang="en-US" sz="1400" dirty="0"/>
              <a:t>At least 80% of students will score 3 points or above (satisfactory or above) on sections 3 on the Publishable Research Paper in the Comprehensive Portfolio.</a:t>
            </a:r>
          </a:p>
          <a:p>
            <a:pPr algn="ctr">
              <a:buFont typeface="Wingdings" panose="05000000000000000000" pitchFamily="2" charset="2"/>
              <a:buChar char="Ø"/>
            </a:pPr>
            <a:r>
              <a:rPr lang="en-US" sz="1400" dirty="0"/>
              <a:t>Aggregated Data 2021-2022: 100% of students scored a 3 or above: </a:t>
            </a:r>
            <a:r>
              <a:rPr lang="en-US" sz="1400" b="1" dirty="0"/>
              <a:t>Target Met</a:t>
            </a:r>
          </a:p>
          <a:p>
            <a:pPr algn="ctr">
              <a:buFont typeface="Wingdings" panose="05000000000000000000" pitchFamily="2" charset="2"/>
              <a:buChar char="Ø"/>
            </a:pPr>
            <a:r>
              <a:rPr lang="en-US" sz="1400" dirty="0"/>
              <a:t>There is no student who completed the Comprehensive Portfolio in 2023.</a:t>
            </a:r>
          </a:p>
        </p:txBody>
      </p:sp>
    </p:spTree>
    <p:extLst>
      <p:ext uri="{BB962C8B-B14F-4D97-AF65-F5344CB8AC3E}">
        <p14:creationId xmlns:p14="http://schemas.microsoft.com/office/powerpoint/2010/main" val="176479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500"/>
                                        <p:tgtEl>
                                          <p:spTgt spid="6">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animEffect transition="in" filter="fade">
                                      <p:cBhvr>
                                        <p:cTn id="42" dur="500"/>
                                        <p:tgtEl>
                                          <p:spTgt spid="6">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12" end="12"/>
                                            </p:txEl>
                                          </p:spTgt>
                                        </p:tgtEl>
                                        <p:attrNameLst>
                                          <p:attrName>style.visibility</p:attrName>
                                        </p:attrNameLst>
                                      </p:cBhvr>
                                      <p:to>
                                        <p:strVal val="visible"/>
                                      </p:to>
                                    </p:set>
                                    <p:animEffect transition="in" filter="fade">
                                      <p:cBhvr>
                                        <p:cTn id="47" dur="500"/>
                                        <p:tgtEl>
                                          <p:spTgt spid="6">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13" end="13"/>
                                            </p:txEl>
                                          </p:spTgt>
                                        </p:tgtEl>
                                        <p:attrNameLst>
                                          <p:attrName>style.visibility</p:attrName>
                                        </p:attrNameLst>
                                      </p:cBhvr>
                                      <p:to>
                                        <p:strVal val="visible"/>
                                      </p:to>
                                    </p:set>
                                    <p:animEffect transition="in" filter="fade">
                                      <p:cBhvr>
                                        <p:cTn id="52" dur="500"/>
                                        <p:tgtEl>
                                          <p:spTgt spid="6">
                                            <p:txEl>
                                              <p:pRg st="13" end="1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xEl>
                                              <p:pRg st="16" end="16"/>
                                            </p:txEl>
                                          </p:spTgt>
                                        </p:tgtEl>
                                        <p:attrNameLst>
                                          <p:attrName>style.visibility</p:attrName>
                                        </p:attrNameLst>
                                      </p:cBhvr>
                                      <p:to>
                                        <p:strVal val="visible"/>
                                      </p:to>
                                    </p:set>
                                    <p:animEffect transition="in" filter="fade">
                                      <p:cBhvr>
                                        <p:cTn id="57" dur="500"/>
                                        <p:tgtEl>
                                          <p:spTgt spid="6">
                                            <p:txEl>
                                              <p:pRg st="16" end="1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xEl>
                                              <p:pRg st="17" end="17"/>
                                            </p:txEl>
                                          </p:spTgt>
                                        </p:tgtEl>
                                        <p:attrNameLst>
                                          <p:attrName>style.visibility</p:attrName>
                                        </p:attrNameLst>
                                      </p:cBhvr>
                                      <p:to>
                                        <p:strVal val="visible"/>
                                      </p:to>
                                    </p:set>
                                    <p:animEffect transition="in" filter="fade">
                                      <p:cBhvr>
                                        <p:cTn id="62" dur="500"/>
                                        <p:tgtEl>
                                          <p:spTgt spid="6">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ACDAC54-453D-F33D-3C92-B7399A1D2418}"/>
              </a:ext>
            </a:extLst>
          </p:cNvPr>
          <p:cNvSpPr>
            <a:spLocks noGrp="1"/>
          </p:cNvSpPr>
          <p:nvPr>
            <p:ph type="title"/>
          </p:nvPr>
        </p:nvSpPr>
        <p:spPr>
          <a:xfrm>
            <a:off x="838200" y="365125"/>
            <a:ext cx="10515600" cy="798657"/>
          </a:xfrm>
        </p:spPr>
        <p:txBody>
          <a:bodyPr/>
          <a:lstStyle/>
          <a:p>
            <a:pPr algn="ctr"/>
            <a:r>
              <a:rPr lang="en-US" b="1" dirty="0"/>
              <a:t>Ph.D. Program: PG #4</a:t>
            </a:r>
          </a:p>
        </p:txBody>
      </p:sp>
      <p:sp>
        <p:nvSpPr>
          <p:cNvPr id="6" name="Content Placeholder 5">
            <a:extLst>
              <a:ext uri="{FF2B5EF4-FFF2-40B4-BE49-F238E27FC236}">
                <a16:creationId xmlns:a16="http://schemas.microsoft.com/office/drawing/2014/main" id="{E9DCCCFA-1AF5-1578-2DA2-06C6CCD1FBE8}"/>
              </a:ext>
            </a:extLst>
          </p:cNvPr>
          <p:cNvSpPr>
            <a:spLocks noGrp="1"/>
          </p:cNvSpPr>
          <p:nvPr>
            <p:ph idx="1"/>
          </p:nvPr>
        </p:nvSpPr>
        <p:spPr>
          <a:xfrm>
            <a:off x="248534" y="1288190"/>
            <a:ext cx="11501251" cy="5652653"/>
          </a:xfrm>
        </p:spPr>
        <p:txBody>
          <a:bodyPr>
            <a:noAutofit/>
          </a:bodyPr>
          <a:lstStyle/>
          <a:p>
            <a:r>
              <a:rPr lang="en-US" sz="1400" b="1" dirty="0"/>
              <a:t>PG #4</a:t>
            </a:r>
            <a:r>
              <a:rPr lang="en-US" sz="1400" dirty="0"/>
              <a:t>(Ethics): The program will train students who demonstrate applied knowledge of MFT legal and ethical guidelines and professional standards.</a:t>
            </a:r>
          </a:p>
          <a:p>
            <a:r>
              <a:rPr lang="en-US" sz="1400" dirty="0"/>
              <a:t>(</a:t>
            </a:r>
            <a:r>
              <a:rPr lang="en-US" sz="1400" i="1" dirty="0"/>
              <a:t>Developmental Competency Component: </a:t>
            </a:r>
            <a:r>
              <a:rPr lang="en-US" sz="1400" b="1" i="1" dirty="0"/>
              <a:t>Ethics</a:t>
            </a:r>
            <a:r>
              <a:rPr lang="en-US" sz="1400" i="1" dirty="0"/>
              <a:t>)</a:t>
            </a:r>
          </a:p>
          <a:p>
            <a:endParaRPr lang="en-US" sz="1400" i="1" dirty="0"/>
          </a:p>
          <a:p>
            <a:r>
              <a:rPr lang="en-US" sz="1400" b="1" dirty="0"/>
              <a:t>SLO #4</a:t>
            </a:r>
            <a:r>
              <a:rPr lang="en-US" sz="1400" dirty="0"/>
              <a:t> (Ethics): Students will demonstrate potential competence in ethical and professional clinical work, supervision, teaching, and research. </a:t>
            </a:r>
          </a:p>
          <a:p>
            <a:endParaRPr lang="en-US" sz="1400" b="1" dirty="0"/>
          </a:p>
          <a:p>
            <a:r>
              <a:rPr lang="en-US" sz="1400" b="1" dirty="0"/>
              <a:t>Targets, Measures, &amp; Data:</a:t>
            </a:r>
            <a:endParaRPr lang="en-US" sz="1400" b="1" dirty="0">
              <a:solidFill>
                <a:srgbClr val="FF0000"/>
              </a:solidFill>
            </a:endParaRPr>
          </a:p>
          <a:p>
            <a:pPr marL="0" indent="0">
              <a:buNone/>
            </a:pPr>
            <a:r>
              <a:rPr lang="en-US" sz="1400" dirty="0"/>
              <a:t>    (</a:t>
            </a:r>
            <a:r>
              <a:rPr lang="en-US" sz="1400" b="1" dirty="0"/>
              <a:t>Clinical work</a:t>
            </a:r>
            <a:r>
              <a:rPr lang="en-US" sz="1400" dirty="0"/>
              <a:t>) At least 80% of students will score a B or higher in the main assignment in the CFT 8600: Law, Professional Ethics,    </a:t>
            </a:r>
          </a:p>
          <a:p>
            <a:pPr marL="0" indent="0">
              <a:buNone/>
            </a:pPr>
            <a:r>
              <a:rPr lang="en-US" sz="1400" dirty="0"/>
              <a:t>     and Community Practice and Teletherapy course</a:t>
            </a:r>
            <a:endParaRPr lang="en-US" sz="1200" b="1" dirty="0"/>
          </a:p>
          <a:p>
            <a:pPr lvl="1">
              <a:buFont typeface="Wingdings" panose="05000000000000000000" pitchFamily="2" charset="2"/>
              <a:buChar char="Ø"/>
            </a:pPr>
            <a:r>
              <a:rPr lang="en-US" sz="1400" dirty="0"/>
              <a:t>Aggregated Data for </a:t>
            </a:r>
            <a:r>
              <a:rPr lang="en-US" sz="1400" u="sng" dirty="0"/>
              <a:t>2019 - 2023</a:t>
            </a:r>
            <a:r>
              <a:rPr lang="en-US" sz="1400" dirty="0"/>
              <a:t>: 100 % of students score a B or higher in the main assignment in the  8600: </a:t>
            </a:r>
            <a:r>
              <a:rPr lang="en-US" sz="1400" b="1" dirty="0"/>
              <a:t>Target Met</a:t>
            </a:r>
          </a:p>
          <a:p>
            <a:r>
              <a:rPr lang="en-US" sz="1400" dirty="0"/>
              <a:t>(</a:t>
            </a:r>
            <a:r>
              <a:rPr lang="en-US" sz="1400" b="1" dirty="0"/>
              <a:t>Clinical work</a:t>
            </a:r>
            <a:r>
              <a:rPr lang="en-US" sz="1400" dirty="0"/>
              <a:t>) At least 80% of students will score a 3 or above (satisfactory or above) on section 4 of the Theory of Change Paper in the Comprehensive Portfolio. There is no student who completed the Comprehensive Portfolio in 2023. </a:t>
            </a:r>
            <a:r>
              <a:rPr lang="en-US" sz="1400" dirty="0">
                <a:solidFill>
                  <a:srgbClr val="FF0000"/>
                </a:solidFill>
              </a:rPr>
              <a:t>New for 2023</a:t>
            </a:r>
            <a:endParaRPr lang="en-US" sz="1400" dirty="0"/>
          </a:p>
          <a:p>
            <a:r>
              <a:rPr lang="en-US" sz="1400" dirty="0"/>
              <a:t>(</a:t>
            </a:r>
            <a:r>
              <a:rPr lang="en-US" sz="1400" b="1" dirty="0"/>
              <a:t>Supervision) </a:t>
            </a:r>
            <a:r>
              <a:rPr lang="en-US" sz="1400" dirty="0"/>
              <a:t>At least 80% of students will score 3 points or above (satisfactory or above) on section 3 </a:t>
            </a:r>
          </a:p>
          <a:p>
            <a:pPr marL="0" indent="0">
              <a:buNone/>
            </a:pPr>
            <a:r>
              <a:rPr lang="en-US" sz="1400" dirty="0"/>
              <a:t>    on the Philosophy of Supervision Paper in the Comprehensive Portfolio.</a:t>
            </a:r>
          </a:p>
          <a:p>
            <a:pPr lvl="1">
              <a:buFont typeface="Wingdings" panose="05000000000000000000" pitchFamily="2" charset="2"/>
              <a:buChar char="Ø"/>
            </a:pPr>
            <a:r>
              <a:rPr lang="en-US" sz="1400" dirty="0"/>
              <a:t>Aggregated Data </a:t>
            </a:r>
            <a:r>
              <a:rPr lang="en-US" sz="1400" u="sng" dirty="0"/>
              <a:t>2021-2022</a:t>
            </a:r>
            <a:r>
              <a:rPr lang="en-US" sz="1400" dirty="0"/>
              <a:t>: 100% of students scored a 3 or above: </a:t>
            </a:r>
            <a:r>
              <a:rPr lang="en-US" sz="1400" b="1" dirty="0"/>
              <a:t>Target Met</a:t>
            </a:r>
          </a:p>
          <a:p>
            <a:pPr lvl="1">
              <a:buFont typeface="Wingdings" panose="05000000000000000000" pitchFamily="2" charset="2"/>
              <a:buChar char="Ø"/>
            </a:pPr>
            <a:r>
              <a:rPr lang="en-US" sz="1400" dirty="0"/>
              <a:t>There is no student who completed the Comprehensive Portfolio in 2023. </a:t>
            </a:r>
          </a:p>
          <a:p>
            <a:r>
              <a:rPr lang="en-US" sz="1400" dirty="0"/>
              <a:t>(</a:t>
            </a:r>
            <a:r>
              <a:rPr lang="en-US" sz="1400" b="1" dirty="0"/>
              <a:t>Teaching</a:t>
            </a:r>
            <a:r>
              <a:rPr lang="en-US" sz="1400" dirty="0"/>
              <a:t>) At least 80% of students will score 3 points or above (satisfactory or above) on section 3 on the Teaching Philosophy paper in the Comprehensive Portfolio. There is no student who completed the Comprehensive Portfolio in 2023.  </a:t>
            </a:r>
            <a:r>
              <a:rPr lang="en-US" sz="1400" dirty="0">
                <a:solidFill>
                  <a:srgbClr val="FF0000"/>
                </a:solidFill>
              </a:rPr>
              <a:t>New for 2023</a:t>
            </a:r>
            <a:endParaRPr lang="en-US" sz="1400" dirty="0"/>
          </a:p>
          <a:p>
            <a:r>
              <a:rPr lang="en-US" sz="1400" dirty="0"/>
              <a:t>(</a:t>
            </a:r>
            <a:r>
              <a:rPr lang="en-US" sz="1400" b="1" dirty="0"/>
              <a:t>Research) </a:t>
            </a:r>
            <a:r>
              <a:rPr lang="en-US" sz="1400" dirty="0"/>
              <a:t>At least 80% of students will score 3 points or above (satisfactory or above) on sections 5 on the Publishable Research Paper in the Comprehensive Portfolio. There is no student who completed the Comprehensive Portfolio in 2023. </a:t>
            </a:r>
            <a:r>
              <a:rPr lang="en-US" sz="1400" dirty="0">
                <a:solidFill>
                  <a:srgbClr val="FF0000"/>
                </a:solidFill>
              </a:rPr>
              <a:t>New for 2023</a:t>
            </a:r>
            <a:endParaRPr lang="en-US" sz="1400" b="1" dirty="0">
              <a:solidFill>
                <a:srgbClr val="FF0000"/>
              </a:solidFill>
            </a:endParaRPr>
          </a:p>
        </p:txBody>
      </p:sp>
    </p:spTree>
    <p:extLst>
      <p:ext uri="{BB962C8B-B14F-4D97-AF65-F5344CB8AC3E}">
        <p14:creationId xmlns:p14="http://schemas.microsoft.com/office/powerpoint/2010/main" val="355240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animEffect transition="in" filter="fade">
                                      <p:cBhvr>
                                        <p:cTn id="35" dur="500"/>
                                        <p:tgtEl>
                                          <p:spTgt spid="6">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6">
                                            <p:txEl>
                                              <p:pRg st="9" end="9"/>
                                            </p:txEl>
                                          </p:spTgt>
                                        </p:tgtEl>
                                        <p:attrNameLst>
                                          <p:attrName>style.visibility</p:attrName>
                                        </p:attrNameLst>
                                      </p:cBhvr>
                                      <p:to>
                                        <p:strVal val="visible"/>
                                      </p:to>
                                    </p:set>
                                    <p:animEffect transition="in" filter="fade">
                                      <p:cBhvr>
                                        <p:cTn id="40" dur="500"/>
                                        <p:tgtEl>
                                          <p:spTgt spid="6">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6">
                                            <p:txEl>
                                              <p:pRg st="10" end="10"/>
                                            </p:txEl>
                                          </p:spTgt>
                                        </p:tgtEl>
                                        <p:attrNameLst>
                                          <p:attrName>style.visibility</p:attrName>
                                        </p:attrNameLst>
                                      </p:cBhvr>
                                      <p:to>
                                        <p:strVal val="visible"/>
                                      </p:to>
                                    </p:set>
                                    <p:animEffect transition="in" filter="fade">
                                      <p:cBhvr>
                                        <p:cTn id="45" dur="500"/>
                                        <p:tgtEl>
                                          <p:spTgt spid="6">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6">
                                            <p:txEl>
                                              <p:pRg st="11" end="11"/>
                                            </p:txEl>
                                          </p:spTgt>
                                        </p:tgtEl>
                                        <p:attrNameLst>
                                          <p:attrName>style.visibility</p:attrName>
                                        </p:attrNameLst>
                                      </p:cBhvr>
                                      <p:to>
                                        <p:strVal val="visible"/>
                                      </p:to>
                                    </p:set>
                                    <p:animEffect transition="in" filter="fade">
                                      <p:cBhvr>
                                        <p:cTn id="50" dur="500"/>
                                        <p:tgtEl>
                                          <p:spTgt spid="6">
                                            <p:txEl>
                                              <p:pRg st="11" end="11"/>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6">
                                            <p:txEl>
                                              <p:pRg st="12" end="12"/>
                                            </p:txEl>
                                          </p:spTgt>
                                        </p:tgtEl>
                                        <p:attrNameLst>
                                          <p:attrName>style.visibility</p:attrName>
                                        </p:attrNameLst>
                                      </p:cBhvr>
                                      <p:to>
                                        <p:strVal val="visible"/>
                                      </p:to>
                                    </p:set>
                                    <p:animEffect transition="in" filter="fade">
                                      <p:cBhvr>
                                        <p:cTn id="53" dur="500"/>
                                        <p:tgtEl>
                                          <p:spTgt spid="6">
                                            <p:txEl>
                                              <p:pRg st="12" end="12"/>
                                            </p:tx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6">
                                            <p:txEl>
                                              <p:pRg st="13" end="13"/>
                                            </p:txEl>
                                          </p:spTgt>
                                        </p:tgtEl>
                                        <p:attrNameLst>
                                          <p:attrName>style.visibility</p:attrName>
                                        </p:attrNameLst>
                                      </p:cBhvr>
                                      <p:to>
                                        <p:strVal val="visible"/>
                                      </p:to>
                                    </p:set>
                                    <p:animEffect transition="in" filter="fade">
                                      <p:cBhvr>
                                        <p:cTn id="56" dur="500"/>
                                        <p:tgtEl>
                                          <p:spTgt spid="6">
                                            <p:txEl>
                                              <p:pRg st="13" end="1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6">
                                            <p:txEl>
                                              <p:pRg st="14" end="14"/>
                                            </p:txEl>
                                          </p:spTgt>
                                        </p:tgtEl>
                                        <p:attrNameLst>
                                          <p:attrName>style.visibility</p:attrName>
                                        </p:attrNameLst>
                                      </p:cBhvr>
                                      <p:to>
                                        <p:strVal val="visible"/>
                                      </p:to>
                                    </p:set>
                                    <p:animEffect transition="in" filter="fade">
                                      <p:cBhvr>
                                        <p:cTn id="61" dur="500"/>
                                        <p:tgtEl>
                                          <p:spTgt spid="6">
                                            <p:txEl>
                                              <p:pRg st="14" end="14"/>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6">
                                            <p:txEl>
                                              <p:pRg st="15" end="15"/>
                                            </p:txEl>
                                          </p:spTgt>
                                        </p:tgtEl>
                                        <p:attrNameLst>
                                          <p:attrName>style.visibility</p:attrName>
                                        </p:attrNameLst>
                                      </p:cBhvr>
                                      <p:to>
                                        <p:strVal val="visible"/>
                                      </p:to>
                                    </p:set>
                                    <p:animEffect transition="in" filter="fade">
                                      <p:cBhvr>
                                        <p:cTn id="66" dur="500"/>
                                        <p:tgtEl>
                                          <p:spTgt spid="6">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165"/>
            <a:ext cx="10515600" cy="1483995"/>
          </a:xfrm>
        </p:spPr>
        <p:txBody>
          <a:bodyPr>
            <a:normAutofit/>
          </a:bodyPr>
          <a:lstStyle/>
          <a:p>
            <a:pPr algn="ctr"/>
            <a:r>
              <a:rPr lang="en-US" sz="3600" b="1" dirty="0"/>
              <a:t>PhD Program Goals (PG’s), Student Learning Outcomes (SLO’s), Targets &amp; Measure</a:t>
            </a:r>
          </a:p>
        </p:txBody>
      </p:sp>
      <p:sp>
        <p:nvSpPr>
          <p:cNvPr id="10" name="Content Placeholder 9"/>
          <p:cNvSpPr>
            <a:spLocks noGrp="1"/>
          </p:cNvSpPr>
          <p:nvPr>
            <p:ph sz="half" idx="1"/>
          </p:nvPr>
        </p:nvSpPr>
        <p:spPr>
          <a:xfrm>
            <a:off x="838200" y="2468879"/>
            <a:ext cx="5181600" cy="3708083"/>
          </a:xfrm>
        </p:spPr>
        <p:txBody>
          <a:bodyPr>
            <a:normAutofit fontScale="92500"/>
          </a:bodyPr>
          <a:lstStyle/>
          <a:p>
            <a:r>
              <a:rPr lang="en-US" b="1" dirty="0"/>
              <a:t>PG# 5 </a:t>
            </a:r>
            <a:r>
              <a:rPr lang="en-US" dirty="0"/>
              <a:t>(Research):</a:t>
            </a:r>
            <a:r>
              <a:rPr lang="en-US" b="1" dirty="0"/>
              <a:t> </a:t>
            </a:r>
            <a:r>
              <a:rPr lang="en-US" dirty="0"/>
              <a:t>The program will train students who demonstrate the ability to design, conduct, analyze, and identify clinical implications of systemic and relational research</a:t>
            </a:r>
          </a:p>
          <a:p>
            <a:r>
              <a:rPr lang="en-US" dirty="0"/>
              <a:t>(</a:t>
            </a:r>
            <a:r>
              <a:rPr lang="en-US" sz="2400" i="1" dirty="0"/>
              <a:t>COAMFTE Developmental Competency Component: </a:t>
            </a:r>
            <a:r>
              <a:rPr lang="en-US" sz="2400" b="1" i="1" dirty="0"/>
              <a:t>Research</a:t>
            </a:r>
            <a:r>
              <a:rPr lang="en-US" sz="2400" i="1" dirty="0"/>
              <a:t>)</a:t>
            </a:r>
          </a:p>
        </p:txBody>
      </p:sp>
      <p:graphicFrame>
        <p:nvGraphicFramePr>
          <p:cNvPr id="9" name="Content Placeholder 8" descr="Vertical Box List diagram showing 3 groups arranged one below the other and bullet points are present under each group"/>
          <p:cNvGraphicFramePr>
            <a:graphicFrameLocks noGrp="1"/>
          </p:cNvGraphicFramePr>
          <p:nvPr>
            <p:ph sz="half" idx="2"/>
            <p:extLst>
              <p:ext uri="{D42A27DB-BD31-4B8C-83A1-F6EECF244321}">
                <p14:modId xmlns:p14="http://schemas.microsoft.com/office/powerpoint/2010/main" val="2808236544"/>
              </p:ext>
            </p:extLst>
          </p:nvPr>
        </p:nvGraphicFramePr>
        <p:xfrm>
          <a:off x="6172202" y="1647826"/>
          <a:ext cx="5181600" cy="49060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556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Graphic spid="9"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861BF-3893-E26F-367E-DDE84E390335}"/>
              </a:ext>
            </a:extLst>
          </p:cNvPr>
          <p:cNvSpPr>
            <a:spLocks noGrp="1"/>
          </p:cNvSpPr>
          <p:nvPr>
            <p:ph type="title"/>
          </p:nvPr>
        </p:nvSpPr>
        <p:spPr/>
        <p:txBody>
          <a:bodyPr>
            <a:normAutofit fontScale="90000"/>
          </a:bodyPr>
          <a:lstStyle/>
          <a:p>
            <a:pPr algn="ctr"/>
            <a:r>
              <a:rPr lang="en-US" b="1" dirty="0"/>
              <a:t>Survey Feedback: MA Program</a:t>
            </a:r>
            <a:br>
              <a:rPr lang="en-US" b="1" dirty="0"/>
            </a:br>
            <a:r>
              <a:rPr lang="en-US" b="1" dirty="0"/>
              <a:t>Mission, PG’s, SLO’s</a:t>
            </a:r>
          </a:p>
        </p:txBody>
      </p:sp>
      <p:sp>
        <p:nvSpPr>
          <p:cNvPr id="3" name="Content Placeholder 2">
            <a:extLst>
              <a:ext uri="{FF2B5EF4-FFF2-40B4-BE49-F238E27FC236}">
                <a16:creationId xmlns:a16="http://schemas.microsoft.com/office/drawing/2014/main" id="{2540EADA-FE29-BD36-670E-679290ABECD0}"/>
              </a:ext>
            </a:extLst>
          </p:cNvPr>
          <p:cNvSpPr>
            <a:spLocks noGrp="1"/>
          </p:cNvSpPr>
          <p:nvPr>
            <p:ph idx="1"/>
          </p:nvPr>
        </p:nvSpPr>
        <p:spPr/>
        <p:txBody>
          <a:bodyPr>
            <a:normAutofit fontScale="92500" lnSpcReduction="20000"/>
          </a:bodyPr>
          <a:lstStyle/>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Times New Roman" panose="02020603050405020304" pitchFamily="18" charset="0"/>
                <a:ea typeface="Malgun Gothic" panose="020B0503020000020004" pitchFamily="34" charset="-127"/>
                <a:cs typeface="Times New Roman" panose="02020603050405020304" pitchFamily="18" charset="0"/>
              </a:rPr>
              <a:t>What I experienced at DBU exceeded the expectations I had when I first entered this school in every aspect. The good professors, the system, and the seriousness of the research and clinical atmosphere are really satisfying. In all areas of the program's goals, including 'Knowledge, Practice, Diversity, Ethics, Research,' I feel that I have fulfilled what I desired.</a:t>
            </a:r>
            <a:endParaRPr lang="en-US" sz="1800" kern="100" dirty="0">
              <a:effectLst/>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Times New Roman" panose="02020603050405020304" pitchFamily="18" charset="0"/>
                <a:ea typeface="Malgun Gothic" panose="020B0503020000020004" pitchFamily="34" charset="-127"/>
                <a:cs typeface="Times New Roman" panose="02020603050405020304" pitchFamily="18" charset="0"/>
              </a:rPr>
              <a:t>I would ideally like to see sessions being given before starting clinical training, or have the chance to see professionals working live.</a:t>
            </a:r>
            <a:endParaRPr lang="en-US" sz="1800" kern="100" dirty="0">
              <a:effectLst/>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Times New Roman" panose="02020603050405020304" pitchFamily="18" charset="0"/>
                <a:ea typeface="Malgun Gothic" panose="020B0503020000020004" pitchFamily="34" charset="-127"/>
                <a:cs typeface="Times New Roman" panose="02020603050405020304" pitchFamily="18" charset="0"/>
              </a:rPr>
              <a:t>Program meets the excellence academic criteria.  </a:t>
            </a:r>
            <a:endParaRPr lang="en-US" sz="1800" kern="100" dirty="0">
              <a:effectLst/>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Times New Roman" panose="02020603050405020304" pitchFamily="18" charset="0"/>
                <a:ea typeface="Malgun Gothic" panose="020B0503020000020004" pitchFamily="34" charset="-127"/>
                <a:cs typeface="Times New Roman" panose="02020603050405020304" pitchFamily="18" charset="0"/>
              </a:rPr>
              <a:t>I feel that the program is well on its way to achieving its goals.</a:t>
            </a:r>
            <a:endParaRPr lang="en-US" sz="1800" kern="100" dirty="0">
              <a:effectLst/>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Times New Roman" panose="02020603050405020304" pitchFamily="18" charset="0"/>
                <a:ea typeface="Malgun Gothic" panose="020B0503020000020004" pitchFamily="34" charset="-127"/>
                <a:cs typeface="Times New Roman" panose="02020603050405020304" pitchFamily="18" charset="0"/>
              </a:rPr>
              <a:t>Daybreak University provides classes and teaching methods that are faithful to the mission and goals of the program. In class, I received systematic education and practice on various theories of marriage and family, understanding of diversity and various cultures, clinical research and evaluation, and ethics education, and each class is taught by professors with extensive field experience. There is an advantage in learning practical content that can be applied as a professional therapist in the counseling field. It is beneficial to learn all of these things comprehensively in each class: education as a professional therapist with academic knowledge, sensitivity to diversity and ethics, and critical thinking training for various research. In addition, I am grateful that we have a good system in which students can grow as individuals and improve their qualifications as professional therapist by having time for self-reflection during each class.</a:t>
            </a:r>
            <a:endParaRPr lang="en-US" sz="1800" kern="100" dirty="0">
              <a:effectLst/>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kern="100" dirty="0">
                <a:effectLst/>
                <a:latin typeface="Times New Roman" panose="02020603050405020304" pitchFamily="18" charset="0"/>
                <a:ea typeface="Malgun Gothic" panose="020B0503020000020004" pitchFamily="34" charset="-127"/>
                <a:cs typeface="Times New Roman" panose="02020603050405020304" pitchFamily="18" charset="0"/>
              </a:rPr>
              <a:t>PROGRAM GOALS&amp;STUDENT LEARNING OUTCOMES are exceptionally well.</a:t>
            </a:r>
            <a:endParaRPr lang="en-US" sz="1800" kern="100" dirty="0">
              <a:effectLst/>
              <a:latin typeface="Calibri" panose="020F0502020204030204" pitchFamily="34" charset="0"/>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4208579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A72FE-468A-C019-CEFB-60E8F19B4C9E}"/>
              </a:ext>
            </a:extLst>
          </p:cNvPr>
          <p:cNvSpPr>
            <a:spLocks noGrp="1"/>
          </p:cNvSpPr>
          <p:nvPr>
            <p:ph type="title"/>
          </p:nvPr>
        </p:nvSpPr>
        <p:spPr/>
        <p:txBody>
          <a:bodyPr>
            <a:noAutofit/>
          </a:bodyPr>
          <a:lstStyle/>
          <a:p>
            <a:pPr algn="ctr"/>
            <a:r>
              <a:rPr lang="en-US" sz="3200" b="1" dirty="0"/>
              <a:t>Survey Feedback: MA Program </a:t>
            </a:r>
            <a:br>
              <a:rPr lang="en-US" sz="3200" b="1" dirty="0"/>
            </a:br>
            <a:r>
              <a:rPr lang="en-US" sz="3200" b="1" dirty="0"/>
              <a:t>Diverse and Inclusive Learning Environment</a:t>
            </a:r>
          </a:p>
        </p:txBody>
      </p:sp>
      <p:sp>
        <p:nvSpPr>
          <p:cNvPr id="3" name="Content Placeholder 2">
            <a:extLst>
              <a:ext uri="{FF2B5EF4-FFF2-40B4-BE49-F238E27FC236}">
                <a16:creationId xmlns:a16="http://schemas.microsoft.com/office/drawing/2014/main" id="{F972F93A-D78E-B809-478B-5033C6022242}"/>
              </a:ext>
            </a:extLst>
          </p:cNvPr>
          <p:cNvSpPr>
            <a:spLocks noGrp="1"/>
          </p:cNvSpPr>
          <p:nvPr>
            <p:ph sz="half" idx="1"/>
          </p:nvPr>
        </p:nvSpPr>
        <p:spPr/>
        <p:txBody>
          <a:bodyPr>
            <a:normAutofit fontScale="92500" lnSpcReduction="20000"/>
          </a:bodyPr>
          <a:lstStyle/>
          <a:p>
            <a:r>
              <a:rPr lang="en-US" dirty="0"/>
              <a:t>Q1- How well do you believe the program promotes an inclusive and diverse learning</a:t>
            </a:r>
          </a:p>
          <a:p>
            <a:r>
              <a:rPr lang="en-US" dirty="0"/>
              <a:t>Q2- To what degree do you believe the program demonstrates sensitivity to the needs of diverse, marginalized, and or underserved communities.</a:t>
            </a:r>
          </a:p>
          <a:p>
            <a:r>
              <a:rPr lang="en-US" dirty="0"/>
              <a:t>Q3- How well do you believe the program promotes an open, safe, and respectful exchange of diverse views and opinions?</a:t>
            </a:r>
          </a:p>
          <a:p>
            <a:endParaRPr lang="en-US" dirty="0"/>
          </a:p>
        </p:txBody>
      </p:sp>
      <p:sp>
        <p:nvSpPr>
          <p:cNvPr id="4" name="Content Placeholder 3">
            <a:extLst>
              <a:ext uri="{FF2B5EF4-FFF2-40B4-BE49-F238E27FC236}">
                <a16:creationId xmlns:a16="http://schemas.microsoft.com/office/drawing/2014/main" id="{7146CE21-84CE-A3AB-68DD-7B1A1AC7D1A9}"/>
              </a:ext>
            </a:extLst>
          </p:cNvPr>
          <p:cNvSpPr>
            <a:spLocks noGrp="1"/>
          </p:cNvSpPr>
          <p:nvPr>
            <p:ph sz="half" idx="2"/>
          </p:nvPr>
        </p:nvSpPr>
        <p:spPr>
          <a:xfrm>
            <a:off x="6172200" y="2028825"/>
            <a:ext cx="5181600" cy="4148138"/>
          </a:xfrm>
        </p:spPr>
        <p:txBody>
          <a:bodyPr>
            <a:normAutofit fontScale="92500" lnSpcReduction="20000"/>
          </a:bodyPr>
          <a:lstStyle/>
          <a:p>
            <a:pPr marL="0" indent="0" algn="ctr">
              <a:buNone/>
            </a:pPr>
            <a:r>
              <a:rPr lang="en-US" dirty="0"/>
              <a:t>Rated “Very Well” or “Exceptionally Well” on all three questions:</a:t>
            </a:r>
          </a:p>
          <a:p>
            <a:pPr marL="0" indent="0">
              <a:buNone/>
            </a:pPr>
            <a:endParaRPr lang="en-US" dirty="0"/>
          </a:p>
          <a:p>
            <a:r>
              <a:rPr lang="en-US" dirty="0"/>
              <a:t>Students:     90%</a:t>
            </a:r>
          </a:p>
          <a:p>
            <a:r>
              <a:rPr lang="en-US" dirty="0"/>
              <a:t>Faculty:       100%</a:t>
            </a:r>
          </a:p>
          <a:p>
            <a:r>
              <a:rPr lang="en-US" dirty="0"/>
              <a:t>Supervisors: 100%</a:t>
            </a:r>
          </a:p>
        </p:txBody>
      </p:sp>
    </p:spTree>
    <p:extLst>
      <p:ext uri="{BB962C8B-B14F-4D97-AF65-F5344CB8AC3E}">
        <p14:creationId xmlns:p14="http://schemas.microsoft.com/office/powerpoint/2010/main" val="26652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500"/>
                                        <p:tgtEl>
                                          <p:spTgt spid="4">
                                            <p:txEl>
                                              <p:pRg st="0" end="0"/>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500"/>
                                        <p:tgtEl>
                                          <p:spTgt spid="4">
                                            <p:txEl>
                                              <p:pRg st="3" end="3"/>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A72FE-468A-C019-CEFB-60E8F19B4C9E}"/>
              </a:ext>
            </a:extLst>
          </p:cNvPr>
          <p:cNvSpPr>
            <a:spLocks noGrp="1"/>
          </p:cNvSpPr>
          <p:nvPr>
            <p:ph type="title"/>
          </p:nvPr>
        </p:nvSpPr>
        <p:spPr/>
        <p:txBody>
          <a:bodyPr>
            <a:noAutofit/>
          </a:bodyPr>
          <a:lstStyle/>
          <a:p>
            <a:pPr algn="ctr"/>
            <a:r>
              <a:rPr lang="en-US" sz="3200" b="1" dirty="0"/>
              <a:t>Survey Feedback: Ph.D. Program </a:t>
            </a:r>
            <a:br>
              <a:rPr lang="en-US" sz="3200" b="1" dirty="0"/>
            </a:br>
            <a:r>
              <a:rPr lang="en-US" sz="3200" b="1" dirty="0"/>
              <a:t>Diverse and Inclusive Learning Environment</a:t>
            </a:r>
          </a:p>
        </p:txBody>
      </p:sp>
      <p:sp>
        <p:nvSpPr>
          <p:cNvPr id="3" name="Content Placeholder 2">
            <a:extLst>
              <a:ext uri="{FF2B5EF4-FFF2-40B4-BE49-F238E27FC236}">
                <a16:creationId xmlns:a16="http://schemas.microsoft.com/office/drawing/2014/main" id="{F972F93A-D78E-B809-478B-5033C6022242}"/>
              </a:ext>
            </a:extLst>
          </p:cNvPr>
          <p:cNvSpPr>
            <a:spLocks noGrp="1"/>
          </p:cNvSpPr>
          <p:nvPr>
            <p:ph sz="half" idx="1"/>
          </p:nvPr>
        </p:nvSpPr>
        <p:spPr/>
        <p:txBody>
          <a:bodyPr>
            <a:normAutofit fontScale="92500" lnSpcReduction="20000"/>
          </a:bodyPr>
          <a:lstStyle/>
          <a:p>
            <a:r>
              <a:rPr lang="en-US" dirty="0"/>
              <a:t>Q1- How well do you believe the program promotes an inclusive and diverse learning</a:t>
            </a:r>
          </a:p>
          <a:p>
            <a:r>
              <a:rPr lang="en-US" dirty="0"/>
              <a:t>Q2- To what degree do you believe the program demonstrates sensitivity to the needs of diverse, marginalized, and or underserved communities.</a:t>
            </a:r>
          </a:p>
          <a:p>
            <a:r>
              <a:rPr lang="en-US" dirty="0"/>
              <a:t>Q3- How well do you believe the program promotes an open, safe, and respectful exchange of diverse views and opinions?</a:t>
            </a:r>
          </a:p>
          <a:p>
            <a:endParaRPr lang="en-US" dirty="0"/>
          </a:p>
        </p:txBody>
      </p:sp>
      <p:sp>
        <p:nvSpPr>
          <p:cNvPr id="4" name="Content Placeholder 3">
            <a:extLst>
              <a:ext uri="{FF2B5EF4-FFF2-40B4-BE49-F238E27FC236}">
                <a16:creationId xmlns:a16="http://schemas.microsoft.com/office/drawing/2014/main" id="{7146CE21-84CE-A3AB-68DD-7B1A1AC7D1A9}"/>
              </a:ext>
            </a:extLst>
          </p:cNvPr>
          <p:cNvSpPr>
            <a:spLocks noGrp="1"/>
          </p:cNvSpPr>
          <p:nvPr>
            <p:ph sz="half" idx="2"/>
          </p:nvPr>
        </p:nvSpPr>
        <p:spPr>
          <a:xfrm>
            <a:off x="6172200" y="2028825"/>
            <a:ext cx="5181600" cy="4148138"/>
          </a:xfrm>
        </p:spPr>
        <p:txBody>
          <a:bodyPr>
            <a:normAutofit fontScale="92500" lnSpcReduction="20000"/>
          </a:bodyPr>
          <a:lstStyle/>
          <a:p>
            <a:pPr marL="0" indent="0" algn="ctr">
              <a:buNone/>
            </a:pPr>
            <a:r>
              <a:rPr lang="en-US" dirty="0"/>
              <a:t>Rated “Very Well” or Exceptionally Well” on all three questions:</a:t>
            </a:r>
          </a:p>
          <a:p>
            <a:pPr marL="0" indent="0">
              <a:buNone/>
            </a:pPr>
            <a:endParaRPr lang="en-US" dirty="0"/>
          </a:p>
          <a:p>
            <a:r>
              <a:rPr lang="en-US" dirty="0"/>
              <a:t>Students:     62.6%, 56%, 50%</a:t>
            </a:r>
          </a:p>
          <a:p>
            <a:r>
              <a:rPr lang="en-US" dirty="0"/>
              <a:t>Faculty:       100%</a:t>
            </a:r>
          </a:p>
          <a:p>
            <a:r>
              <a:rPr lang="en-US" dirty="0"/>
              <a:t>Supervisors: 100%</a:t>
            </a:r>
          </a:p>
        </p:txBody>
      </p:sp>
    </p:spTree>
    <p:extLst>
      <p:ext uri="{BB962C8B-B14F-4D97-AF65-F5344CB8AC3E}">
        <p14:creationId xmlns:p14="http://schemas.microsoft.com/office/powerpoint/2010/main" val="1040477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500"/>
                                        <p:tgtEl>
                                          <p:spTgt spid="4">
                                            <p:txEl>
                                              <p:pRg st="0" end="0"/>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500"/>
                                        <p:tgtEl>
                                          <p:spTgt spid="4">
                                            <p:txEl>
                                              <p:pRg st="3" end="3"/>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pPr algn="ctr"/>
            <a:r>
              <a:rPr lang="en-US" b="1" dirty="0"/>
              <a:t>Agenda for Today</a:t>
            </a:r>
          </a:p>
        </p:txBody>
      </p:sp>
      <p:sp>
        <p:nvSpPr>
          <p:cNvPr id="14" name="Content Placeholder 13"/>
          <p:cNvSpPr>
            <a:spLocks noGrp="1"/>
          </p:cNvSpPr>
          <p:nvPr>
            <p:ph idx="1"/>
          </p:nvPr>
        </p:nvSpPr>
        <p:spPr>
          <a:xfrm>
            <a:off x="838200" y="1825624"/>
            <a:ext cx="10515600" cy="4537075"/>
          </a:xfrm>
        </p:spPr>
        <p:txBody>
          <a:bodyPr>
            <a:normAutofit fontScale="77500" lnSpcReduction="20000"/>
          </a:bodyPr>
          <a:lstStyle/>
          <a:p>
            <a:pPr lvl="0"/>
            <a:endParaRPr lang="en-US" dirty="0"/>
          </a:p>
          <a:p>
            <a:r>
              <a:rPr lang="en-US" sz="3300" dirty="0"/>
              <a:t>Welcome &amp; Check-in</a:t>
            </a:r>
          </a:p>
          <a:p>
            <a:r>
              <a:rPr lang="en-US" sz="3300" dirty="0"/>
              <a:t>Program Updates &amp; Accreditation Status</a:t>
            </a:r>
          </a:p>
          <a:p>
            <a:r>
              <a:rPr lang="en-US" sz="3300" dirty="0"/>
              <a:t>Program Mission</a:t>
            </a:r>
          </a:p>
          <a:p>
            <a:r>
              <a:rPr lang="en-US" sz="3300" dirty="0"/>
              <a:t>Program Goals</a:t>
            </a:r>
          </a:p>
          <a:p>
            <a:r>
              <a:rPr lang="en-US" sz="3300" dirty="0"/>
              <a:t>Student Learning Outcomes Aggregated Data</a:t>
            </a:r>
          </a:p>
          <a:p>
            <a:pPr lvl="0"/>
            <a:r>
              <a:rPr lang="en-US" sz="3300" dirty="0"/>
              <a:t>Survey Aggregated Data </a:t>
            </a:r>
          </a:p>
          <a:p>
            <a:pPr lvl="0"/>
            <a:r>
              <a:rPr lang="en-US" sz="3300" dirty="0"/>
              <a:t>Program Changes &amp; Improvements</a:t>
            </a:r>
          </a:p>
          <a:p>
            <a:pPr lvl="0"/>
            <a:r>
              <a:rPr lang="en-US" sz="3600" dirty="0"/>
              <a:t>Graduation Achievement Data</a:t>
            </a:r>
            <a:endParaRPr lang="en-US" sz="3300" dirty="0"/>
          </a:p>
          <a:p>
            <a:pPr lvl="0"/>
            <a:r>
              <a:rPr lang="en-US" sz="3300" dirty="0"/>
              <a:t>Clinical Updates</a:t>
            </a:r>
          </a:p>
          <a:p>
            <a:pPr lvl="0"/>
            <a:r>
              <a:rPr lang="en-US" sz="3300" dirty="0"/>
              <a:t>Next Steps</a:t>
            </a:r>
          </a:p>
        </p:txBody>
      </p:sp>
    </p:spTree>
    <p:extLst>
      <p:ext uri="{BB962C8B-B14F-4D97-AF65-F5344CB8AC3E}">
        <p14:creationId xmlns:p14="http://schemas.microsoft.com/office/powerpoint/2010/main" val="3432416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fade">
                                      <p:cBhvr>
                                        <p:cTn id="7" dur="500"/>
                                        <p:tgtEl>
                                          <p:spTgt spid="1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3" end="3"/>
                                            </p:txEl>
                                          </p:spTgt>
                                        </p:tgtEl>
                                        <p:attrNameLst>
                                          <p:attrName>style.visibility</p:attrName>
                                        </p:attrNameLst>
                                      </p:cBhvr>
                                      <p:to>
                                        <p:strVal val="visible"/>
                                      </p:to>
                                    </p:set>
                                    <p:animEffect transition="in" filter="fade">
                                      <p:cBhvr>
                                        <p:cTn id="17" dur="500"/>
                                        <p:tgtEl>
                                          <p:spTgt spid="1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4" end="4"/>
                                            </p:txEl>
                                          </p:spTgt>
                                        </p:tgtEl>
                                        <p:attrNameLst>
                                          <p:attrName>style.visibility</p:attrName>
                                        </p:attrNameLst>
                                      </p:cBhvr>
                                      <p:to>
                                        <p:strVal val="visible"/>
                                      </p:to>
                                    </p:set>
                                    <p:animEffect transition="in" filter="fade">
                                      <p:cBhvr>
                                        <p:cTn id="22" dur="500"/>
                                        <p:tgtEl>
                                          <p:spTgt spid="1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animEffect transition="in" filter="fade">
                                      <p:cBhvr>
                                        <p:cTn id="27" dur="500"/>
                                        <p:tgtEl>
                                          <p:spTgt spid="1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xEl>
                                              <p:pRg st="6" end="6"/>
                                            </p:txEl>
                                          </p:spTgt>
                                        </p:tgtEl>
                                        <p:attrNameLst>
                                          <p:attrName>style.visibility</p:attrName>
                                        </p:attrNameLst>
                                      </p:cBhvr>
                                      <p:to>
                                        <p:strVal val="visible"/>
                                      </p:to>
                                    </p:set>
                                    <p:animEffect transition="in" filter="fade">
                                      <p:cBhvr>
                                        <p:cTn id="32" dur="500"/>
                                        <p:tgtEl>
                                          <p:spTgt spid="1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xEl>
                                              <p:pRg st="7" end="7"/>
                                            </p:txEl>
                                          </p:spTgt>
                                        </p:tgtEl>
                                        <p:attrNameLst>
                                          <p:attrName>style.visibility</p:attrName>
                                        </p:attrNameLst>
                                      </p:cBhvr>
                                      <p:to>
                                        <p:strVal val="visible"/>
                                      </p:to>
                                    </p:set>
                                    <p:animEffect transition="in" filter="fade">
                                      <p:cBhvr>
                                        <p:cTn id="37" dur="500"/>
                                        <p:tgtEl>
                                          <p:spTgt spid="1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xEl>
                                              <p:pRg st="8" end="8"/>
                                            </p:txEl>
                                          </p:spTgt>
                                        </p:tgtEl>
                                        <p:attrNameLst>
                                          <p:attrName>style.visibility</p:attrName>
                                        </p:attrNameLst>
                                      </p:cBhvr>
                                      <p:to>
                                        <p:strVal val="visible"/>
                                      </p:to>
                                    </p:set>
                                    <p:animEffect transition="in" filter="fade">
                                      <p:cBhvr>
                                        <p:cTn id="42" dur="500"/>
                                        <p:tgtEl>
                                          <p:spTgt spid="14">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xEl>
                                              <p:pRg st="9" end="9"/>
                                            </p:txEl>
                                          </p:spTgt>
                                        </p:tgtEl>
                                        <p:attrNameLst>
                                          <p:attrName>style.visibility</p:attrName>
                                        </p:attrNameLst>
                                      </p:cBhvr>
                                      <p:to>
                                        <p:strVal val="visible"/>
                                      </p:to>
                                    </p:set>
                                    <p:animEffect transition="in" filter="fade">
                                      <p:cBhvr>
                                        <p:cTn id="47" dur="500"/>
                                        <p:tgtEl>
                                          <p:spTgt spid="14">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xEl>
                                              <p:pRg st="10" end="10"/>
                                            </p:txEl>
                                          </p:spTgt>
                                        </p:tgtEl>
                                        <p:attrNameLst>
                                          <p:attrName>style.visibility</p:attrName>
                                        </p:attrNameLst>
                                      </p:cBhvr>
                                      <p:to>
                                        <p:strVal val="visible"/>
                                      </p:to>
                                    </p:set>
                                    <p:animEffect transition="in" filter="fade">
                                      <p:cBhvr>
                                        <p:cTn id="52" dur="500"/>
                                        <p:tgtEl>
                                          <p:spTgt spid="1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B4493-56D3-147A-FD5F-6FB087537C80}"/>
              </a:ext>
            </a:extLst>
          </p:cNvPr>
          <p:cNvSpPr>
            <a:spLocks noGrp="1"/>
          </p:cNvSpPr>
          <p:nvPr>
            <p:ph type="title"/>
          </p:nvPr>
        </p:nvSpPr>
        <p:spPr/>
        <p:txBody>
          <a:bodyPr>
            <a:normAutofit fontScale="90000"/>
          </a:bodyPr>
          <a:lstStyle/>
          <a:p>
            <a:pPr algn="ctr"/>
            <a:r>
              <a:rPr lang="en-US" sz="4400" b="1" dirty="0"/>
              <a:t>Survey Data: Faculty, Program Clinical Supervisor, &amp; Staff Sufficiency</a:t>
            </a:r>
            <a:endParaRPr lang="en-US" b="1" dirty="0"/>
          </a:p>
        </p:txBody>
      </p:sp>
      <p:sp>
        <p:nvSpPr>
          <p:cNvPr id="3" name="Content Placeholder 2">
            <a:extLst>
              <a:ext uri="{FF2B5EF4-FFF2-40B4-BE49-F238E27FC236}">
                <a16:creationId xmlns:a16="http://schemas.microsoft.com/office/drawing/2014/main" id="{CE1B0706-ABA5-5229-7C4B-6636BC17D5CE}"/>
              </a:ext>
            </a:extLst>
          </p:cNvPr>
          <p:cNvSpPr>
            <a:spLocks noGrp="1"/>
          </p:cNvSpPr>
          <p:nvPr>
            <p:ph sz="half" idx="1"/>
          </p:nvPr>
        </p:nvSpPr>
        <p:spPr/>
        <p:txBody>
          <a:bodyPr>
            <a:normAutofit lnSpcReduction="10000"/>
          </a:bodyPr>
          <a:lstStyle/>
          <a:p>
            <a:pPr marL="0" indent="0" algn="ctr">
              <a:buNone/>
            </a:pPr>
            <a:r>
              <a:rPr lang="en-US" u="sng" dirty="0"/>
              <a:t>MA Program</a:t>
            </a:r>
          </a:p>
          <a:p>
            <a:pPr marL="0" indent="0">
              <a:buNone/>
            </a:pPr>
            <a:r>
              <a:rPr lang="en-US" u="sng" dirty="0"/>
              <a:t>Faculty: </a:t>
            </a:r>
            <a:r>
              <a:rPr lang="en-US" dirty="0"/>
              <a:t>100% of respondents surveyed reported that Faculty are sufficient.</a:t>
            </a:r>
          </a:p>
          <a:p>
            <a:pPr marL="0" indent="0">
              <a:buNone/>
            </a:pPr>
            <a:r>
              <a:rPr lang="en-US" u="sng" dirty="0"/>
              <a:t>Program Clinical Supervisors: </a:t>
            </a:r>
            <a:r>
              <a:rPr lang="en-US" dirty="0"/>
              <a:t>70% of respondents surveyed reported that Supervisors are sufficient</a:t>
            </a:r>
          </a:p>
          <a:p>
            <a:pPr marL="0" indent="0">
              <a:buNone/>
            </a:pPr>
            <a:r>
              <a:rPr lang="en-US" u="sng" dirty="0"/>
              <a:t>Staff: </a:t>
            </a:r>
            <a:r>
              <a:rPr lang="en-US" dirty="0"/>
              <a:t>100% of respondents surveyed reported that Staff are sufficient.</a:t>
            </a:r>
          </a:p>
        </p:txBody>
      </p:sp>
      <p:sp>
        <p:nvSpPr>
          <p:cNvPr id="4" name="Content Placeholder 3">
            <a:extLst>
              <a:ext uri="{FF2B5EF4-FFF2-40B4-BE49-F238E27FC236}">
                <a16:creationId xmlns:a16="http://schemas.microsoft.com/office/drawing/2014/main" id="{A8D20432-FBAA-E26F-6015-964955B994B5}"/>
              </a:ext>
            </a:extLst>
          </p:cNvPr>
          <p:cNvSpPr>
            <a:spLocks noGrp="1"/>
          </p:cNvSpPr>
          <p:nvPr>
            <p:ph sz="half" idx="2"/>
          </p:nvPr>
        </p:nvSpPr>
        <p:spPr/>
        <p:txBody>
          <a:bodyPr>
            <a:normAutofit lnSpcReduction="10000"/>
          </a:bodyPr>
          <a:lstStyle/>
          <a:p>
            <a:pPr marL="0" indent="0" algn="ctr">
              <a:buNone/>
            </a:pPr>
            <a:r>
              <a:rPr lang="en-US" u="sng" dirty="0"/>
              <a:t>PhD Program</a:t>
            </a:r>
          </a:p>
          <a:p>
            <a:pPr marL="0" indent="0">
              <a:buNone/>
            </a:pPr>
            <a:r>
              <a:rPr lang="en-US" u="sng" dirty="0"/>
              <a:t>Faculty: </a:t>
            </a:r>
            <a:r>
              <a:rPr lang="en-US" dirty="0"/>
              <a:t>69% of respondents surveyed reported that Faculty are sufficient.</a:t>
            </a:r>
          </a:p>
          <a:p>
            <a:pPr marL="0" indent="0">
              <a:buNone/>
            </a:pPr>
            <a:r>
              <a:rPr lang="en-US" u="sng" dirty="0"/>
              <a:t>Program Clinical Supervisors: </a:t>
            </a:r>
            <a:r>
              <a:rPr lang="en-US" dirty="0"/>
              <a:t>67% of respondents surveyed reported that Supervisors are sufficient</a:t>
            </a:r>
          </a:p>
          <a:p>
            <a:pPr marL="0" indent="0">
              <a:buNone/>
            </a:pPr>
            <a:r>
              <a:rPr lang="en-US" u="sng" dirty="0"/>
              <a:t>Staff: </a:t>
            </a:r>
            <a:r>
              <a:rPr lang="en-US" dirty="0"/>
              <a:t>63% of respondents surveyed reported that Staff are sufficient.</a:t>
            </a:r>
          </a:p>
          <a:p>
            <a:pPr marL="0" indent="0" algn="ctr">
              <a:buNone/>
            </a:pPr>
            <a:endParaRPr lang="en-US" u="sng" dirty="0"/>
          </a:p>
        </p:txBody>
      </p:sp>
    </p:spTree>
    <p:extLst>
      <p:ext uri="{BB962C8B-B14F-4D97-AF65-F5344CB8AC3E}">
        <p14:creationId xmlns:p14="http://schemas.microsoft.com/office/powerpoint/2010/main" val="4179978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500"/>
                                        <p:tgtEl>
                                          <p:spTgt spid="4">
                                            <p:txEl>
                                              <p:pRg st="0" end="0"/>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Effect transition="in" filter="fade">
                                      <p:cBhvr>
                                        <p:cTn id="24" dur="500"/>
                                        <p:tgtEl>
                                          <p:spTgt spid="4">
                                            <p:txEl>
                                              <p:pRg st="1" end="1"/>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500"/>
                                        <p:tgtEl>
                                          <p:spTgt spid="4">
                                            <p:txEl>
                                              <p:pRg st="2" end="2"/>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Effect transition="in" filter="fade">
                                      <p:cBhvr>
                                        <p:cTn id="30"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6B4C4-E4A9-A3D9-9C3C-B07C715C373F}"/>
              </a:ext>
            </a:extLst>
          </p:cNvPr>
          <p:cNvSpPr>
            <a:spLocks noGrp="1"/>
          </p:cNvSpPr>
          <p:nvPr>
            <p:ph type="title"/>
          </p:nvPr>
        </p:nvSpPr>
        <p:spPr/>
        <p:txBody>
          <a:bodyPr>
            <a:normAutofit fontScale="90000"/>
          </a:bodyPr>
          <a:lstStyle/>
          <a:p>
            <a:pPr algn="ctr"/>
            <a:r>
              <a:rPr lang="en-US" sz="4400" b="1" dirty="0"/>
              <a:t>Survey Data: MA Program</a:t>
            </a:r>
            <a:br>
              <a:rPr lang="en-US" sz="4400" b="1" dirty="0"/>
            </a:br>
            <a:r>
              <a:rPr lang="en-US" sz="4400" b="1" dirty="0"/>
              <a:t> Environmental Supports </a:t>
            </a:r>
            <a:endParaRPr lang="en-US" b="1" dirty="0"/>
          </a:p>
        </p:txBody>
      </p:sp>
      <p:sp>
        <p:nvSpPr>
          <p:cNvPr id="3" name="Content Placeholder 2">
            <a:extLst>
              <a:ext uri="{FF2B5EF4-FFF2-40B4-BE49-F238E27FC236}">
                <a16:creationId xmlns:a16="http://schemas.microsoft.com/office/drawing/2014/main" id="{95E16CE5-1C51-F057-EFF5-4E7222A29A1C}"/>
              </a:ext>
            </a:extLst>
          </p:cNvPr>
          <p:cNvSpPr>
            <a:spLocks noGrp="1"/>
          </p:cNvSpPr>
          <p:nvPr>
            <p:ph idx="1"/>
          </p:nvPr>
        </p:nvSpPr>
        <p:spPr>
          <a:xfrm>
            <a:off x="838200" y="1825625"/>
            <a:ext cx="4619625" cy="4351338"/>
          </a:xfrm>
        </p:spPr>
        <p:txBody>
          <a:bodyPr>
            <a:normAutofit fontScale="92500" lnSpcReduction="20000"/>
          </a:bodyPr>
          <a:lstStyle/>
          <a:p>
            <a:pPr marL="0" lvl="0" indent="0">
              <a:buNone/>
            </a:pPr>
            <a:r>
              <a:rPr lang="en-US" b="1" dirty="0"/>
              <a:t>Asked about the following</a:t>
            </a:r>
            <a:r>
              <a:rPr lang="en-US" dirty="0"/>
              <a:t>:</a:t>
            </a:r>
          </a:p>
          <a:p>
            <a:pPr lvl="0"/>
            <a:r>
              <a:rPr lang="en-US" dirty="0"/>
              <a:t>Library</a:t>
            </a:r>
          </a:p>
          <a:p>
            <a:pPr lvl="0"/>
            <a:r>
              <a:rPr lang="en-US" dirty="0"/>
              <a:t>Classroom</a:t>
            </a:r>
          </a:p>
          <a:p>
            <a:pPr lvl="0"/>
            <a:r>
              <a:rPr lang="en-US" dirty="0"/>
              <a:t>Technology</a:t>
            </a:r>
          </a:p>
          <a:p>
            <a:pPr lvl="0"/>
            <a:r>
              <a:rPr lang="en-US" dirty="0"/>
              <a:t>Student Support Services</a:t>
            </a:r>
          </a:p>
          <a:p>
            <a:pPr lvl="0"/>
            <a:r>
              <a:rPr lang="en-US" dirty="0"/>
              <a:t>Student Counseling</a:t>
            </a:r>
          </a:p>
          <a:p>
            <a:pPr lvl="0"/>
            <a:r>
              <a:rPr lang="en-US" dirty="0"/>
              <a:t>Student Advising</a:t>
            </a:r>
          </a:p>
          <a:p>
            <a:pPr lvl="0"/>
            <a:r>
              <a:rPr lang="en-US" dirty="0"/>
              <a:t>Staff Sufficiency</a:t>
            </a:r>
          </a:p>
          <a:p>
            <a:pPr lvl="0"/>
            <a:r>
              <a:rPr lang="en-US" dirty="0"/>
              <a:t>Clinic</a:t>
            </a:r>
          </a:p>
          <a:p>
            <a:pPr lvl="0"/>
            <a:r>
              <a:rPr lang="en-US" dirty="0"/>
              <a:t>Fiscal resources</a:t>
            </a:r>
          </a:p>
          <a:p>
            <a:pPr lvl="0"/>
            <a:r>
              <a:rPr lang="en-US" dirty="0"/>
              <a:t>Computer Facilities</a:t>
            </a:r>
          </a:p>
          <a:p>
            <a:endParaRPr lang="en-US" dirty="0"/>
          </a:p>
        </p:txBody>
      </p:sp>
      <p:sp>
        <p:nvSpPr>
          <p:cNvPr id="5" name="TextBox 4">
            <a:extLst>
              <a:ext uri="{FF2B5EF4-FFF2-40B4-BE49-F238E27FC236}">
                <a16:creationId xmlns:a16="http://schemas.microsoft.com/office/drawing/2014/main" id="{D6E3128C-583E-46D1-CCB4-994AF6DED5B0}"/>
              </a:ext>
            </a:extLst>
          </p:cNvPr>
          <p:cNvSpPr txBox="1"/>
          <p:nvPr/>
        </p:nvSpPr>
        <p:spPr>
          <a:xfrm>
            <a:off x="6629400" y="1825625"/>
            <a:ext cx="4391025" cy="4832092"/>
          </a:xfrm>
          <a:prstGeom prst="rect">
            <a:avLst/>
          </a:prstGeom>
          <a:noFill/>
        </p:spPr>
        <p:txBody>
          <a:bodyPr wrap="square" rtlCol="0">
            <a:spAutoFit/>
          </a:bodyPr>
          <a:lstStyle/>
          <a:p>
            <a:pPr marL="0" indent="0" algn="ctr">
              <a:buNone/>
            </a:pPr>
            <a:r>
              <a:rPr lang="en-US" sz="2400" b="1" dirty="0"/>
              <a:t>Rated all Environmental Supports as Sufficient:</a:t>
            </a:r>
          </a:p>
          <a:p>
            <a:pPr marL="0" indent="0">
              <a:buNone/>
            </a:pPr>
            <a:endParaRPr lang="en-US" sz="3200" dirty="0"/>
          </a:p>
          <a:p>
            <a:r>
              <a:rPr lang="en-US" sz="2800" dirty="0"/>
              <a:t>Students:        56%</a:t>
            </a:r>
          </a:p>
          <a:p>
            <a:r>
              <a:rPr lang="en-US" sz="2800" dirty="0"/>
              <a:t>Faculty:         100%</a:t>
            </a:r>
          </a:p>
          <a:p>
            <a:r>
              <a:rPr lang="en-US" sz="2800" dirty="0"/>
              <a:t>Supervisors:   100%</a:t>
            </a:r>
          </a:p>
          <a:p>
            <a:endParaRPr lang="en-US" sz="2800" dirty="0"/>
          </a:p>
          <a:p>
            <a:r>
              <a:rPr lang="en-US" sz="2800" dirty="0"/>
              <a:t>*The percentage was taken from those who were able to evaluate</a:t>
            </a:r>
          </a:p>
          <a:p>
            <a:endParaRPr lang="en-US" sz="3200" dirty="0"/>
          </a:p>
        </p:txBody>
      </p:sp>
    </p:spTree>
    <p:extLst>
      <p:ext uri="{BB962C8B-B14F-4D97-AF65-F5344CB8AC3E}">
        <p14:creationId xmlns:p14="http://schemas.microsoft.com/office/powerpoint/2010/main" val="1194573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fade">
                                      <p:cBhvr>
                                        <p:cTn id="42" dur="500"/>
                                        <p:tgtEl>
                                          <p:spTgt spid="5">
                                            <p:txEl>
                                              <p:pRg st="0" end="0"/>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5">
                                            <p:txEl>
                                              <p:pRg st="2" end="2"/>
                                            </p:txEl>
                                          </p:spTgt>
                                        </p:tgtEl>
                                        <p:attrNameLst>
                                          <p:attrName>style.visibility</p:attrName>
                                        </p:attrNameLst>
                                      </p:cBhvr>
                                      <p:to>
                                        <p:strVal val="visible"/>
                                      </p:to>
                                    </p:set>
                                    <p:animEffect transition="in" filter="fade">
                                      <p:cBhvr>
                                        <p:cTn id="45" dur="500"/>
                                        <p:tgtEl>
                                          <p:spTgt spid="5">
                                            <p:txEl>
                                              <p:pRg st="2" end="2"/>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5">
                                            <p:txEl>
                                              <p:pRg st="3" end="3"/>
                                            </p:txEl>
                                          </p:spTgt>
                                        </p:tgtEl>
                                        <p:attrNameLst>
                                          <p:attrName>style.visibility</p:attrName>
                                        </p:attrNameLst>
                                      </p:cBhvr>
                                      <p:to>
                                        <p:strVal val="visible"/>
                                      </p:to>
                                    </p:set>
                                    <p:animEffect transition="in" filter="fade">
                                      <p:cBhvr>
                                        <p:cTn id="48" dur="500"/>
                                        <p:tgtEl>
                                          <p:spTgt spid="5">
                                            <p:txEl>
                                              <p:pRg st="3" end="3"/>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5">
                                            <p:txEl>
                                              <p:pRg st="4" end="4"/>
                                            </p:txEl>
                                          </p:spTgt>
                                        </p:tgtEl>
                                        <p:attrNameLst>
                                          <p:attrName>style.visibility</p:attrName>
                                        </p:attrNameLst>
                                      </p:cBhvr>
                                      <p:to>
                                        <p:strVal val="visible"/>
                                      </p:to>
                                    </p:set>
                                    <p:animEffect transition="in" filter="fade">
                                      <p:cBhvr>
                                        <p:cTn id="51" dur="500"/>
                                        <p:tgtEl>
                                          <p:spTgt spid="5">
                                            <p:txEl>
                                              <p:pRg st="4" end="4"/>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5">
                                            <p:txEl>
                                              <p:pRg st="6" end="6"/>
                                            </p:txEl>
                                          </p:spTgt>
                                        </p:tgtEl>
                                        <p:attrNameLst>
                                          <p:attrName>style.visibility</p:attrName>
                                        </p:attrNameLst>
                                      </p:cBhvr>
                                      <p:to>
                                        <p:strVal val="visible"/>
                                      </p:to>
                                    </p:set>
                                    <p:animEffect transition="in" filter="fade">
                                      <p:cBhvr>
                                        <p:cTn id="54"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B4493-56D3-147A-FD5F-6FB087537C80}"/>
              </a:ext>
            </a:extLst>
          </p:cNvPr>
          <p:cNvSpPr>
            <a:spLocks noGrp="1"/>
          </p:cNvSpPr>
          <p:nvPr>
            <p:ph type="title"/>
          </p:nvPr>
        </p:nvSpPr>
        <p:spPr/>
        <p:txBody>
          <a:bodyPr>
            <a:normAutofit/>
          </a:bodyPr>
          <a:lstStyle/>
          <a:p>
            <a:pPr algn="ctr"/>
            <a:r>
              <a:rPr lang="en-US" b="1" dirty="0"/>
              <a:t>Survey Data: Curriculum Feedback</a:t>
            </a:r>
          </a:p>
        </p:txBody>
      </p:sp>
      <p:sp>
        <p:nvSpPr>
          <p:cNvPr id="3" name="Content Placeholder 2">
            <a:extLst>
              <a:ext uri="{FF2B5EF4-FFF2-40B4-BE49-F238E27FC236}">
                <a16:creationId xmlns:a16="http://schemas.microsoft.com/office/drawing/2014/main" id="{CE1B0706-ABA5-5229-7C4B-6636BC17D5CE}"/>
              </a:ext>
            </a:extLst>
          </p:cNvPr>
          <p:cNvSpPr>
            <a:spLocks noGrp="1"/>
          </p:cNvSpPr>
          <p:nvPr>
            <p:ph sz="half" idx="1"/>
          </p:nvPr>
        </p:nvSpPr>
        <p:spPr>
          <a:xfrm>
            <a:off x="409699" y="1523999"/>
            <a:ext cx="5973288" cy="5108370"/>
          </a:xfrm>
        </p:spPr>
        <p:txBody>
          <a:bodyPr>
            <a:normAutofit fontScale="25000" lnSpcReduction="20000"/>
          </a:bodyPr>
          <a:lstStyle/>
          <a:p>
            <a:pPr marL="0" indent="0" algn="ctr">
              <a:buNone/>
            </a:pPr>
            <a:r>
              <a:rPr lang="en-US" sz="9600" u="sng" dirty="0"/>
              <a:t>MA Program</a:t>
            </a:r>
          </a:p>
          <a:p>
            <a:pPr marL="0" indent="0" algn="ctr">
              <a:buNone/>
            </a:pPr>
            <a:endParaRPr lang="en-US" sz="9600" u="sng" dirty="0"/>
          </a:p>
          <a:p>
            <a:r>
              <a:rPr lang="en-US" sz="7200" dirty="0">
                <a:solidFill>
                  <a:srgbClr val="202124"/>
                </a:solidFill>
                <a:latin typeface="Roboto" panose="02000000000000000000" pitchFamily="2" charset="0"/>
              </a:rPr>
              <a:t>The academic courses offer a comprehensive foundation in Mariage and family therapy theories, effectively integrating practical application opportunities.</a:t>
            </a:r>
          </a:p>
          <a:p>
            <a:r>
              <a:rPr lang="en-US" sz="7200" dirty="0">
                <a:solidFill>
                  <a:srgbClr val="202124"/>
                </a:solidFill>
                <a:latin typeface="Roboto" panose="02000000000000000000" pitchFamily="2" charset="0"/>
              </a:rPr>
              <a:t>Academic courses are great</a:t>
            </a:r>
          </a:p>
          <a:p>
            <a:r>
              <a:rPr lang="en-US" sz="7200" dirty="0">
                <a:solidFill>
                  <a:srgbClr val="202124"/>
                </a:solidFill>
                <a:latin typeface="Roboto" panose="02000000000000000000" pitchFamily="2" charset="0"/>
              </a:rPr>
              <a:t>Curriculum is comprehensive and most classes seem in line with licensure requirements.</a:t>
            </a:r>
          </a:p>
          <a:p>
            <a:r>
              <a:rPr lang="en-US" sz="7200" dirty="0">
                <a:solidFill>
                  <a:srgbClr val="202124"/>
                </a:solidFill>
                <a:latin typeface="Roboto" panose="02000000000000000000" pitchFamily="2" charset="0"/>
              </a:rPr>
              <a:t>The curriculum seems good but the way some professors teach the content, or the content they choose for the class, can be lacking at times.</a:t>
            </a:r>
          </a:p>
          <a:p>
            <a:endParaRPr lang="en-US" sz="7200" dirty="0">
              <a:solidFill>
                <a:srgbClr val="202124"/>
              </a:solidFill>
              <a:latin typeface="Roboto" panose="02000000000000000000" pitchFamily="2" charset="0"/>
            </a:endParaRPr>
          </a:p>
          <a:p>
            <a:endParaRPr lang="en-US" sz="7200" u="sng" dirty="0"/>
          </a:p>
        </p:txBody>
      </p:sp>
      <p:sp>
        <p:nvSpPr>
          <p:cNvPr id="4" name="Content Placeholder 3">
            <a:extLst>
              <a:ext uri="{FF2B5EF4-FFF2-40B4-BE49-F238E27FC236}">
                <a16:creationId xmlns:a16="http://schemas.microsoft.com/office/drawing/2014/main" id="{A8D20432-FBAA-E26F-6015-964955B994B5}"/>
              </a:ext>
            </a:extLst>
          </p:cNvPr>
          <p:cNvSpPr>
            <a:spLocks noGrp="1"/>
          </p:cNvSpPr>
          <p:nvPr>
            <p:ph sz="half" idx="2"/>
          </p:nvPr>
        </p:nvSpPr>
        <p:spPr>
          <a:xfrm>
            <a:off x="6608618" y="1524000"/>
            <a:ext cx="4745182" cy="4652963"/>
          </a:xfrm>
        </p:spPr>
        <p:txBody>
          <a:bodyPr>
            <a:normAutofit fontScale="25000" lnSpcReduction="20000"/>
          </a:bodyPr>
          <a:lstStyle/>
          <a:p>
            <a:pPr marL="0" indent="0" algn="ctr">
              <a:buNone/>
            </a:pPr>
            <a:r>
              <a:rPr lang="en-US" sz="9600" u="sng" dirty="0"/>
              <a:t>PhD Program</a:t>
            </a:r>
          </a:p>
          <a:p>
            <a:pPr marL="0" indent="0" algn="ctr">
              <a:buNone/>
            </a:pPr>
            <a:endParaRPr lang="en-US" sz="9600" u="sng" dirty="0"/>
          </a:p>
          <a:p>
            <a:r>
              <a:rPr lang="en-US" sz="7200" dirty="0">
                <a:solidFill>
                  <a:srgbClr val="202124"/>
                </a:solidFill>
                <a:latin typeface="Roboto" panose="02000000000000000000" pitchFamily="2" charset="0"/>
              </a:rPr>
              <a:t>In the process of integrating theory and clinical practice, the theories provided by the school were limited, making it difficult to apply various theories required for field internships.</a:t>
            </a:r>
          </a:p>
          <a:p>
            <a:r>
              <a:rPr lang="en-US" sz="7200" dirty="0">
                <a:solidFill>
                  <a:srgbClr val="202124"/>
                </a:solidFill>
                <a:latin typeface="Roboto" panose="02000000000000000000" pitchFamily="2" charset="0"/>
              </a:rPr>
              <a:t>I think the program is going well. I learned everything well and am grateful for what I received.</a:t>
            </a:r>
          </a:p>
          <a:p>
            <a:r>
              <a:rPr lang="en-US" sz="7200" dirty="0">
                <a:solidFill>
                  <a:srgbClr val="202124"/>
                </a:solidFill>
                <a:latin typeface="Roboto" panose="02000000000000000000" pitchFamily="2" charset="0"/>
              </a:rPr>
              <a:t>I entered an American school, but the Super Version is biased towards Korean professors, and I wish I could have more diverse opportunities for feedback and guidance from foreign professors.</a:t>
            </a:r>
          </a:p>
          <a:p>
            <a:r>
              <a:rPr lang="en-US" sz="7200" dirty="0">
                <a:solidFill>
                  <a:srgbClr val="202124"/>
                </a:solidFill>
                <a:latin typeface="Roboto" panose="02000000000000000000" pitchFamily="2" charset="0"/>
              </a:rPr>
              <a:t>I was disappointed that there was a lack of structural support that could connect self-reflection and growth for students who are pursuing both practical and academic work.</a:t>
            </a:r>
          </a:p>
        </p:txBody>
      </p:sp>
    </p:spTree>
    <p:extLst>
      <p:ext uri="{BB962C8B-B14F-4D97-AF65-F5344CB8AC3E}">
        <p14:creationId xmlns:p14="http://schemas.microsoft.com/office/powerpoint/2010/main" val="263862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B4493-56D3-147A-FD5F-6FB087537C80}"/>
              </a:ext>
            </a:extLst>
          </p:cNvPr>
          <p:cNvSpPr>
            <a:spLocks noGrp="1"/>
          </p:cNvSpPr>
          <p:nvPr>
            <p:ph type="title"/>
          </p:nvPr>
        </p:nvSpPr>
        <p:spPr/>
        <p:txBody>
          <a:bodyPr>
            <a:normAutofit/>
          </a:bodyPr>
          <a:lstStyle/>
          <a:p>
            <a:pPr algn="ctr"/>
            <a:r>
              <a:rPr lang="en-US" sz="3600" b="1" dirty="0"/>
              <a:t>Survey Data: Faculty, Program Clinical Supervisor and Program Director Effectiveness</a:t>
            </a:r>
          </a:p>
        </p:txBody>
      </p:sp>
      <p:sp>
        <p:nvSpPr>
          <p:cNvPr id="3" name="Content Placeholder 2">
            <a:extLst>
              <a:ext uri="{FF2B5EF4-FFF2-40B4-BE49-F238E27FC236}">
                <a16:creationId xmlns:a16="http://schemas.microsoft.com/office/drawing/2014/main" id="{CE1B0706-ABA5-5229-7C4B-6636BC17D5CE}"/>
              </a:ext>
            </a:extLst>
          </p:cNvPr>
          <p:cNvSpPr>
            <a:spLocks noGrp="1"/>
          </p:cNvSpPr>
          <p:nvPr>
            <p:ph sz="half" idx="1"/>
          </p:nvPr>
        </p:nvSpPr>
        <p:spPr/>
        <p:txBody>
          <a:bodyPr>
            <a:normAutofit fontScale="70000" lnSpcReduction="20000"/>
          </a:bodyPr>
          <a:lstStyle/>
          <a:p>
            <a:pPr marL="0" indent="0" algn="ctr">
              <a:buNone/>
            </a:pPr>
            <a:r>
              <a:rPr lang="en-US" u="sng" dirty="0"/>
              <a:t>MA Program</a:t>
            </a:r>
          </a:p>
          <a:p>
            <a:r>
              <a:rPr lang="en-US" dirty="0"/>
              <a:t>Faculty: 100% of all surveyed reported all faculty are “Effective” or “Exceptionally Effective” in both categories.</a:t>
            </a:r>
          </a:p>
          <a:p>
            <a:r>
              <a:rPr lang="en-US" dirty="0"/>
              <a:t>Program Clinical Supervisors: 100% of all surveyed reported all Supervisors are “Effective” or “Exceptionally Effective” in both categories.</a:t>
            </a:r>
          </a:p>
          <a:p>
            <a:r>
              <a:rPr lang="en-US" dirty="0"/>
              <a:t>Results are shared with faculty and Program Clinical Supervisors  during evaluations</a:t>
            </a:r>
          </a:p>
          <a:p>
            <a:r>
              <a:rPr lang="en-US" dirty="0"/>
              <a:t>Program Director: 100% of all surveyed reported the Program Director is “Effective” or “Exceptionally Effective” in all categories.</a:t>
            </a:r>
          </a:p>
          <a:p>
            <a:endParaRPr lang="en-US" dirty="0"/>
          </a:p>
        </p:txBody>
      </p:sp>
      <p:sp>
        <p:nvSpPr>
          <p:cNvPr id="4" name="Content Placeholder 3">
            <a:extLst>
              <a:ext uri="{FF2B5EF4-FFF2-40B4-BE49-F238E27FC236}">
                <a16:creationId xmlns:a16="http://schemas.microsoft.com/office/drawing/2014/main" id="{A8D20432-FBAA-E26F-6015-964955B994B5}"/>
              </a:ext>
            </a:extLst>
          </p:cNvPr>
          <p:cNvSpPr>
            <a:spLocks noGrp="1"/>
          </p:cNvSpPr>
          <p:nvPr>
            <p:ph sz="half" idx="2"/>
          </p:nvPr>
        </p:nvSpPr>
        <p:spPr>
          <a:xfrm>
            <a:off x="6172200" y="1825625"/>
            <a:ext cx="5181600" cy="4351338"/>
          </a:xfrm>
        </p:spPr>
        <p:txBody>
          <a:bodyPr>
            <a:normAutofit fontScale="70000" lnSpcReduction="20000"/>
          </a:bodyPr>
          <a:lstStyle/>
          <a:p>
            <a:pPr marL="0" indent="0" algn="ctr">
              <a:buNone/>
            </a:pPr>
            <a:r>
              <a:rPr lang="en-US" u="sng" dirty="0"/>
              <a:t>PhD Program</a:t>
            </a:r>
          </a:p>
          <a:p>
            <a:r>
              <a:rPr lang="en-US" dirty="0"/>
              <a:t>Faculty: 100% of all surveyed reported all faculty are “Effective” or “Exceptionally Effective” in both categories.</a:t>
            </a:r>
          </a:p>
          <a:p>
            <a:r>
              <a:rPr lang="en-US" dirty="0"/>
              <a:t>Program Clinical Supervisors: 100% of all surveyed reported all Supervisors are “Effective” or “Exceptionally Effective” in both categories.</a:t>
            </a:r>
          </a:p>
          <a:p>
            <a:r>
              <a:rPr lang="en-US" dirty="0"/>
              <a:t>Results are shared with faculty and Program Clinical Supervisors  during evaluations</a:t>
            </a:r>
          </a:p>
          <a:p>
            <a:r>
              <a:rPr lang="en-US" dirty="0"/>
              <a:t>Program Director: 100% of all surveyed reported the Program Director is “Effective” or “Exceptionally Effective” in all categories.</a:t>
            </a:r>
          </a:p>
          <a:p>
            <a:endParaRPr lang="en-US" dirty="0"/>
          </a:p>
        </p:txBody>
      </p:sp>
    </p:spTree>
    <p:extLst>
      <p:ext uri="{BB962C8B-B14F-4D97-AF65-F5344CB8AC3E}">
        <p14:creationId xmlns:p14="http://schemas.microsoft.com/office/powerpoint/2010/main" val="3854144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fade">
                                      <p:cBhvr>
                                        <p:cTn id="24" dur="5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Effect transition="in" filter="fade">
                                      <p:cBhvr>
                                        <p:cTn id="29" dur="500"/>
                                        <p:tgtEl>
                                          <p:spTgt spid="4">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Effect transition="in" filter="fade">
                                      <p:cBhvr>
                                        <p:cTn id="34" dur="500"/>
                                        <p:tgtEl>
                                          <p:spTgt spid="4">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Effect transition="in" filter="fade">
                                      <p:cBhvr>
                                        <p:cTn id="39" dur="500"/>
                                        <p:tgtEl>
                                          <p:spTgt spid="4">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Effect transition="in" filter="fade">
                                      <p:cBhvr>
                                        <p:cTn id="44"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5A1C8-F55C-DC0D-A7CB-E30DE48F9B1B}"/>
              </a:ext>
            </a:extLst>
          </p:cNvPr>
          <p:cNvSpPr>
            <a:spLocks noGrp="1"/>
          </p:cNvSpPr>
          <p:nvPr>
            <p:ph type="title"/>
          </p:nvPr>
        </p:nvSpPr>
        <p:spPr>
          <a:xfrm>
            <a:off x="838200" y="13710"/>
            <a:ext cx="10515600" cy="1325563"/>
          </a:xfrm>
        </p:spPr>
        <p:txBody>
          <a:bodyPr/>
          <a:lstStyle/>
          <a:p>
            <a:pPr algn="ctr"/>
            <a:r>
              <a:rPr lang="en-US" sz="4400" b="1" dirty="0"/>
              <a:t>Graduation Achievement Data</a:t>
            </a:r>
            <a:endParaRPr lang="en-US" b="1" dirty="0"/>
          </a:p>
        </p:txBody>
      </p:sp>
      <p:sp>
        <p:nvSpPr>
          <p:cNvPr id="8" name="Content Placeholder 7">
            <a:extLst>
              <a:ext uri="{FF2B5EF4-FFF2-40B4-BE49-F238E27FC236}">
                <a16:creationId xmlns:a16="http://schemas.microsoft.com/office/drawing/2014/main" id="{2F00A997-6DEF-3AAA-6287-7EE08411A45D}"/>
              </a:ext>
            </a:extLst>
          </p:cNvPr>
          <p:cNvSpPr>
            <a:spLocks noGrp="1"/>
          </p:cNvSpPr>
          <p:nvPr>
            <p:ph sz="half" idx="1"/>
          </p:nvPr>
        </p:nvSpPr>
        <p:spPr>
          <a:xfrm>
            <a:off x="285997" y="1891862"/>
            <a:ext cx="11067803" cy="4601013"/>
          </a:xfrm>
        </p:spPr>
        <p:txBody>
          <a:bodyPr>
            <a:normAutofit/>
          </a:bodyPr>
          <a:lstStyle/>
          <a:p>
            <a:pPr marL="342900" indent="-342900">
              <a:lnSpc>
                <a:spcPct val="107000"/>
              </a:lnSpc>
              <a:spcBef>
                <a:spcPts val="0"/>
              </a:spcBef>
              <a:spcAft>
                <a:spcPts val="800"/>
              </a:spcAft>
              <a:buFont typeface="Calibri" panose="020F0502020204030204" pitchFamily="34" charset="0"/>
              <a:buChar char="-"/>
            </a:pPr>
            <a:endParaRPr lang="en-US" sz="1800" b="1" dirty="0">
              <a:effectLst/>
              <a:highlight>
                <a:srgbClr val="FFFF00"/>
              </a:highlight>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07000"/>
              </a:lnSpc>
              <a:spcBef>
                <a:spcPts val="0"/>
              </a:spcBef>
              <a:spcAft>
                <a:spcPts val="800"/>
              </a:spcAft>
              <a:buFont typeface="Calibri" panose="020F0502020204030204" pitchFamily="34" charset="0"/>
              <a:buChar char="-"/>
            </a:pPr>
            <a:endParaRPr lang="en-US" sz="1800" dirty="0">
              <a:effectLst/>
              <a:latin typeface="Calibri" panose="020F0502020204030204" pitchFamily="34" charset="0"/>
              <a:ea typeface="Malgun Gothic" panose="020B0503020000020004" pitchFamily="34" charset="-127"/>
              <a:cs typeface="Times New Roman" panose="02020603050405020304" pitchFamily="18" charset="0"/>
            </a:endParaRPr>
          </a:p>
        </p:txBody>
      </p:sp>
      <p:pic>
        <p:nvPicPr>
          <p:cNvPr id="4" name="Picture 3">
            <a:extLst>
              <a:ext uri="{FF2B5EF4-FFF2-40B4-BE49-F238E27FC236}">
                <a16:creationId xmlns:a16="http://schemas.microsoft.com/office/drawing/2014/main" id="{4FFA4C15-ACFB-F91B-062F-170DA4BE42FC}"/>
              </a:ext>
            </a:extLst>
          </p:cNvPr>
          <p:cNvPicPr>
            <a:picLocks noChangeAspect="1"/>
          </p:cNvPicPr>
          <p:nvPr/>
        </p:nvPicPr>
        <p:blipFill>
          <a:blip r:embed="rId2"/>
          <a:srcRect t="6122" b="11919"/>
          <a:stretch/>
        </p:blipFill>
        <p:spPr>
          <a:xfrm>
            <a:off x="420254" y="1089603"/>
            <a:ext cx="11485749" cy="5652019"/>
          </a:xfrm>
          <a:prstGeom prst="rect">
            <a:avLst/>
          </a:prstGeom>
        </p:spPr>
      </p:pic>
    </p:spTree>
    <p:extLst>
      <p:ext uri="{BB962C8B-B14F-4D97-AF65-F5344CB8AC3E}">
        <p14:creationId xmlns:p14="http://schemas.microsoft.com/office/powerpoint/2010/main" val="1628284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EE290-94DC-6058-7F15-2D713F54D7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B60FF0-33F2-7E98-14FA-F041118E7358}"/>
              </a:ext>
            </a:extLst>
          </p:cNvPr>
          <p:cNvSpPr>
            <a:spLocks noGrp="1"/>
          </p:cNvSpPr>
          <p:nvPr>
            <p:ph type="title"/>
          </p:nvPr>
        </p:nvSpPr>
        <p:spPr/>
        <p:txBody>
          <a:bodyPr/>
          <a:lstStyle/>
          <a:p>
            <a:pPr algn="ctr"/>
            <a:r>
              <a:rPr lang="en-US" sz="4400" b="1" dirty="0"/>
              <a:t>Clinical Updates</a:t>
            </a:r>
            <a:endParaRPr lang="en-US" b="1" dirty="0"/>
          </a:p>
        </p:txBody>
      </p:sp>
      <p:sp>
        <p:nvSpPr>
          <p:cNvPr id="8" name="Content Placeholder 7">
            <a:extLst>
              <a:ext uri="{FF2B5EF4-FFF2-40B4-BE49-F238E27FC236}">
                <a16:creationId xmlns:a16="http://schemas.microsoft.com/office/drawing/2014/main" id="{B112B2C6-EB0B-E780-A5BF-B9CED4CB51BE}"/>
              </a:ext>
            </a:extLst>
          </p:cNvPr>
          <p:cNvSpPr>
            <a:spLocks noGrp="1"/>
          </p:cNvSpPr>
          <p:nvPr>
            <p:ph sz="half" idx="1"/>
          </p:nvPr>
        </p:nvSpPr>
        <p:spPr>
          <a:xfrm>
            <a:off x="285997" y="1891862"/>
            <a:ext cx="11067803" cy="4601013"/>
          </a:xfrm>
        </p:spPr>
        <p:txBody>
          <a:bodyPr>
            <a:normAutofit/>
          </a:bodyPr>
          <a:lstStyle/>
          <a:p>
            <a:pPr marL="0" marR="0" indent="0">
              <a:lnSpc>
                <a:spcPct val="107000"/>
              </a:lnSpc>
              <a:spcBef>
                <a:spcPts val="0"/>
              </a:spcBef>
              <a:spcAft>
                <a:spcPts val="800"/>
              </a:spcAft>
              <a:buNone/>
            </a:pPr>
            <a:r>
              <a:rPr lang="en-US" sz="2400" b="1" dirty="0">
                <a:latin typeface="Calibri" panose="020F0502020204030204" pitchFamily="34" charset="0"/>
                <a:ea typeface="Malgun Gothic" panose="020B0503020000020004" pitchFamily="34" charset="-127"/>
                <a:cs typeface="Times New Roman" panose="02020603050405020304" pitchFamily="18" charset="0"/>
              </a:rPr>
              <a:t>Jan. 2022 – Dec. 2022:  a total of 537 therapy requests </a:t>
            </a:r>
            <a:endParaRPr lang="en-US" sz="1800" b="1" dirty="0">
              <a:effectLst/>
              <a:latin typeface="Calibri" panose="020F0502020204030204" pitchFamily="34" charset="0"/>
              <a:ea typeface="Malgun Gothic" panose="020B0503020000020004" pitchFamily="34" charset="-127"/>
              <a:cs typeface="Times New Roman" panose="02020603050405020304" pitchFamily="18" charset="0"/>
            </a:endParaRPr>
          </a:p>
          <a:p>
            <a:pPr marL="0" marR="0" indent="0">
              <a:lnSpc>
                <a:spcPct val="107000"/>
              </a:lnSpc>
              <a:spcBef>
                <a:spcPts val="0"/>
              </a:spcBef>
              <a:spcAft>
                <a:spcPts val="800"/>
              </a:spcAft>
              <a:buNone/>
            </a:pPr>
            <a:r>
              <a:rPr lang="en-US" sz="2400" b="1" dirty="0">
                <a:effectLst/>
                <a:latin typeface="Calibri" panose="020F0502020204030204" pitchFamily="34" charset="0"/>
                <a:ea typeface="Malgun Gothic" panose="020B0503020000020004" pitchFamily="34" charset="-127"/>
                <a:cs typeface="Times New Roman" panose="02020603050405020304" pitchFamily="18" charset="0"/>
              </a:rPr>
              <a:t>Jan. 2023 – Dec. 202</a:t>
            </a:r>
            <a:r>
              <a:rPr lang="en-US" sz="2400" b="1" dirty="0">
                <a:latin typeface="Calibri" panose="020F0502020204030204" pitchFamily="34" charset="0"/>
                <a:ea typeface="Malgun Gothic" panose="020B0503020000020004" pitchFamily="34" charset="-127"/>
                <a:cs typeface="Times New Roman" panose="02020603050405020304" pitchFamily="18" charset="0"/>
              </a:rPr>
              <a:t>3</a:t>
            </a:r>
            <a:r>
              <a:rPr lang="en-US" sz="2400" b="1" dirty="0">
                <a:effectLst/>
                <a:latin typeface="Calibri" panose="020F0502020204030204" pitchFamily="34" charset="0"/>
                <a:ea typeface="Malgun Gothic" panose="020B0503020000020004" pitchFamily="34" charset="-127"/>
                <a:cs typeface="Times New Roman" panose="02020603050405020304" pitchFamily="18" charset="0"/>
              </a:rPr>
              <a:t>:  a total of 563 therapy requests </a:t>
            </a:r>
          </a:p>
          <a:p>
            <a:pPr marL="0" indent="0">
              <a:lnSpc>
                <a:spcPct val="107000"/>
              </a:lnSpc>
              <a:spcBef>
                <a:spcPts val="0"/>
              </a:spcBef>
              <a:spcAft>
                <a:spcPts val="800"/>
              </a:spcAft>
              <a:buNone/>
            </a:pPr>
            <a:r>
              <a:rPr lang="en-US" sz="2400" b="1" dirty="0">
                <a:latin typeface="Calibri" panose="020F0502020204030204" pitchFamily="34" charset="0"/>
                <a:ea typeface="Malgun Gothic" panose="020B0503020000020004" pitchFamily="34" charset="-127"/>
                <a:cs typeface="Times New Roman" panose="02020603050405020304" pitchFamily="18" charset="0"/>
              </a:rPr>
              <a:t>Jan. 2024 – </a:t>
            </a:r>
            <a:r>
              <a:rPr lang="en-US" sz="2400" b="1" dirty="0">
                <a:effectLst/>
                <a:latin typeface="Calibri" panose="020F0502020204030204" pitchFamily="34" charset="0"/>
                <a:ea typeface="Malgun Gothic" panose="020B0503020000020004" pitchFamily="34" charset="-127"/>
                <a:cs typeface="Times New Roman" panose="02020603050405020304" pitchFamily="18" charset="0"/>
              </a:rPr>
              <a:t>Dec. 2024</a:t>
            </a:r>
            <a:r>
              <a:rPr lang="en-US" sz="2400" b="1" dirty="0">
                <a:latin typeface="Calibri" panose="020F0502020204030204" pitchFamily="34" charset="0"/>
                <a:ea typeface="Malgun Gothic" panose="020B0503020000020004" pitchFamily="34" charset="-127"/>
                <a:cs typeface="Times New Roman" panose="02020603050405020304" pitchFamily="18" charset="0"/>
              </a:rPr>
              <a:t>:  a total of 519 therapy requests </a:t>
            </a:r>
          </a:p>
          <a:p>
            <a:pPr marL="0" indent="0">
              <a:lnSpc>
                <a:spcPct val="107000"/>
              </a:lnSpc>
              <a:spcBef>
                <a:spcPts val="0"/>
              </a:spcBef>
              <a:spcAft>
                <a:spcPts val="800"/>
              </a:spcAft>
              <a:buNone/>
            </a:pPr>
            <a:r>
              <a:rPr lang="en-US" sz="2400" b="1" dirty="0">
                <a:latin typeface="Calibri" panose="020F0502020204030204" pitchFamily="34" charset="0"/>
                <a:ea typeface="Malgun Gothic" panose="020B0503020000020004" pitchFamily="34" charset="-127"/>
                <a:cs typeface="Times New Roman" panose="02020603050405020304" pitchFamily="18" charset="0"/>
              </a:rPr>
              <a:t>Jan. 2025 – </a:t>
            </a:r>
            <a:r>
              <a:rPr lang="en-US" sz="2400" b="1" dirty="0">
                <a:effectLst/>
                <a:latin typeface="Calibri" panose="020F0502020204030204" pitchFamily="34" charset="0"/>
                <a:ea typeface="Malgun Gothic" panose="020B0503020000020004" pitchFamily="34" charset="-127"/>
                <a:cs typeface="Times New Roman" panose="02020603050405020304" pitchFamily="18" charset="0"/>
              </a:rPr>
              <a:t>Current</a:t>
            </a:r>
            <a:r>
              <a:rPr lang="en-US" sz="2400" b="1" dirty="0">
                <a:latin typeface="Calibri" panose="020F0502020204030204" pitchFamily="34" charset="0"/>
                <a:ea typeface="Malgun Gothic" panose="020B0503020000020004" pitchFamily="34" charset="-127"/>
                <a:cs typeface="Times New Roman" panose="02020603050405020304" pitchFamily="18" charset="0"/>
              </a:rPr>
              <a:t>:  a total of 134 therapy requests </a:t>
            </a:r>
          </a:p>
          <a:p>
            <a:pPr marL="0" indent="0">
              <a:lnSpc>
                <a:spcPct val="107000"/>
              </a:lnSpc>
              <a:spcBef>
                <a:spcPts val="0"/>
              </a:spcBef>
              <a:spcAft>
                <a:spcPts val="800"/>
              </a:spcAft>
              <a:buNone/>
            </a:pPr>
            <a:endParaRPr lang="en-US" sz="2400" b="1" dirty="0">
              <a:highlight>
                <a:srgbClr val="FFFF00"/>
              </a:highlight>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Malgun Gothic" panose="020B0503020000020004" pitchFamily="34" charset="-127"/>
                <a:cs typeface="Times New Roman" panose="02020603050405020304" pitchFamily="18" charset="0"/>
              </a:rPr>
              <a:t>Each quarter, we have around 30</a:t>
            </a:r>
            <a:r>
              <a:rPr lang="en-US" sz="2400" dirty="0">
                <a:latin typeface="Calibri" panose="020F0502020204030204" pitchFamily="34" charset="0"/>
                <a:ea typeface="Malgun Gothic" panose="020B0503020000020004" pitchFamily="34" charset="-127"/>
                <a:cs typeface="Times New Roman" panose="02020603050405020304" pitchFamily="18" charset="0"/>
              </a:rPr>
              <a:t>-35 interns </a:t>
            </a:r>
            <a:r>
              <a:rPr lang="en-US" sz="2400" dirty="0">
                <a:effectLst/>
                <a:latin typeface="Calibri" panose="020F0502020204030204" pitchFamily="34" charset="0"/>
                <a:ea typeface="Malgun Gothic" panose="020B0503020000020004" pitchFamily="34" charset="-127"/>
                <a:cs typeface="Times New Roman" panose="02020603050405020304" pitchFamily="18" charset="0"/>
              </a:rPr>
              <a:t>at Daybreak University Couples and Family Therapy Center (CFTC), and they meet about 2-10 clients weekly.</a:t>
            </a:r>
            <a:endParaRPr lang="en-US" sz="2400" b="1" dirty="0">
              <a:effectLst/>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2400" b="1" dirty="0">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b="1" dirty="0">
                <a:latin typeface="Calibri" panose="020F0502020204030204" pitchFamily="34" charset="0"/>
                <a:ea typeface="Malgun Gothic" panose="020B0503020000020004" pitchFamily="34" charset="-127"/>
                <a:cs typeface="Times New Roman" panose="02020603050405020304" pitchFamily="18" charset="0"/>
              </a:rPr>
              <a:t>Client Race: </a:t>
            </a:r>
            <a:r>
              <a:rPr lang="en-US" sz="2000" dirty="0">
                <a:effectLst/>
                <a:latin typeface="Calibri" panose="020F0502020204030204" pitchFamily="34" charset="0"/>
                <a:ea typeface="Malgun Gothic" panose="020B0503020000020004" pitchFamily="34" charset="-127"/>
                <a:cs typeface="Times New Roman" panose="02020603050405020304" pitchFamily="18" charset="0"/>
              </a:rPr>
              <a:t>Asian or Pacific Islander (</a:t>
            </a:r>
            <a:r>
              <a:rPr lang="en-US" sz="2000" dirty="0">
                <a:latin typeface="Calibri" panose="020F0502020204030204" pitchFamily="34" charset="0"/>
                <a:ea typeface="Malgun Gothic" panose="020B0503020000020004" pitchFamily="34" charset="-127"/>
                <a:cs typeface="Times New Roman" panose="02020603050405020304" pitchFamily="18" charset="0"/>
              </a:rPr>
              <a:t>80</a:t>
            </a:r>
            <a:r>
              <a:rPr lang="en-US" sz="2000" dirty="0">
                <a:effectLst/>
                <a:latin typeface="Calibri" panose="020F0502020204030204" pitchFamily="34" charset="0"/>
                <a:ea typeface="Malgun Gothic" panose="020B0503020000020004" pitchFamily="34" charset="-127"/>
                <a:cs typeface="Times New Roman" panose="02020603050405020304" pitchFamily="18" charset="0"/>
              </a:rPr>
              <a:t>%), White or Caucasian (10%), Hispanic or Latino (9%), Black or African American (1%).</a:t>
            </a:r>
            <a:endParaRPr lang="en-US" sz="1800" b="1" dirty="0">
              <a:effectLst/>
              <a:highlight>
                <a:srgbClr val="FFFF00"/>
              </a:highlight>
              <a:latin typeface="Calibri" panose="020F0502020204030204" pitchFamily="34" charset="0"/>
              <a:ea typeface="Malgun Gothic" panose="020B0503020000020004" pitchFamily="34" charset="-127"/>
              <a:cs typeface="Times New Roman" panose="02020603050405020304" pitchFamily="18" charset="0"/>
            </a:endParaRPr>
          </a:p>
          <a:p>
            <a:pPr marL="342900" marR="0" lvl="0" indent="-342900">
              <a:lnSpc>
                <a:spcPct val="107000"/>
              </a:lnSpc>
              <a:spcBef>
                <a:spcPts val="0"/>
              </a:spcBef>
              <a:spcAft>
                <a:spcPts val="800"/>
              </a:spcAft>
              <a:buFont typeface="Calibri" panose="020F0502020204030204" pitchFamily="34" charset="0"/>
              <a:buChar char="-"/>
            </a:pPr>
            <a:endParaRPr lang="en-US" sz="1800" dirty="0">
              <a:effectLst/>
              <a:latin typeface="Calibri" panose="020F0502020204030204" pitchFamily="34" charset="0"/>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903758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B4493-56D3-147A-FD5F-6FB087537C80}"/>
              </a:ext>
            </a:extLst>
          </p:cNvPr>
          <p:cNvSpPr>
            <a:spLocks noGrp="1"/>
          </p:cNvSpPr>
          <p:nvPr>
            <p:ph type="title"/>
          </p:nvPr>
        </p:nvSpPr>
        <p:spPr/>
        <p:txBody>
          <a:bodyPr>
            <a:normAutofit fontScale="90000"/>
          </a:bodyPr>
          <a:lstStyle/>
          <a:p>
            <a:pPr algn="ctr"/>
            <a:r>
              <a:rPr lang="en-US" b="1" dirty="0"/>
              <a:t>Program Changes/Improvements</a:t>
            </a:r>
            <a:br>
              <a:rPr lang="en-US" b="1" dirty="0"/>
            </a:br>
            <a:r>
              <a:rPr lang="en-US" b="1" dirty="0"/>
              <a:t>MA Program</a:t>
            </a:r>
          </a:p>
        </p:txBody>
      </p:sp>
      <p:sp>
        <p:nvSpPr>
          <p:cNvPr id="3" name="Content Placeholder 2">
            <a:extLst>
              <a:ext uri="{FF2B5EF4-FFF2-40B4-BE49-F238E27FC236}">
                <a16:creationId xmlns:a16="http://schemas.microsoft.com/office/drawing/2014/main" id="{CE1B0706-ABA5-5229-7C4B-6636BC17D5CE}"/>
              </a:ext>
            </a:extLst>
          </p:cNvPr>
          <p:cNvSpPr>
            <a:spLocks noGrp="1"/>
          </p:cNvSpPr>
          <p:nvPr>
            <p:ph sz="half" idx="1"/>
          </p:nvPr>
        </p:nvSpPr>
        <p:spPr/>
        <p:txBody>
          <a:bodyPr>
            <a:normAutofit fontScale="77500" lnSpcReduction="20000"/>
          </a:bodyPr>
          <a:lstStyle/>
          <a:p>
            <a:pPr marL="0" indent="0" algn="ctr">
              <a:buNone/>
            </a:pPr>
            <a:r>
              <a:rPr lang="en-US" u="sng" dirty="0"/>
              <a:t>Based On COI Feedback/Input</a:t>
            </a:r>
          </a:p>
          <a:p>
            <a:r>
              <a:rPr lang="en-US" dirty="0"/>
              <a:t>Reviewed Student Monitoring and Progress Report.</a:t>
            </a:r>
          </a:p>
          <a:p>
            <a:pPr marL="0" indent="0">
              <a:buNone/>
            </a:pPr>
            <a:endParaRPr lang="en-US" dirty="0"/>
          </a:p>
          <a:p>
            <a:pPr marL="0" indent="0" algn="ctr">
              <a:buNone/>
            </a:pPr>
            <a:r>
              <a:rPr lang="en-US" u="sng" dirty="0"/>
              <a:t>Based on Survey Data </a:t>
            </a:r>
          </a:p>
          <a:p>
            <a:r>
              <a:rPr lang="en-US" dirty="0"/>
              <a:t>Will develop more asynchronous online courses so students could have more options to take courses. </a:t>
            </a:r>
          </a:p>
          <a:p>
            <a:r>
              <a:rPr lang="en-US" dirty="0"/>
              <a:t>Will task curriculum committee to review Trauma class and add the Suicide Prevention content.</a:t>
            </a:r>
          </a:p>
          <a:p>
            <a:r>
              <a:rPr lang="en-US" dirty="0"/>
              <a:t>No other changes required at this time.</a:t>
            </a:r>
          </a:p>
          <a:p>
            <a:endParaRPr lang="en-US" dirty="0"/>
          </a:p>
        </p:txBody>
      </p:sp>
      <p:sp>
        <p:nvSpPr>
          <p:cNvPr id="4" name="Content Placeholder 3">
            <a:extLst>
              <a:ext uri="{FF2B5EF4-FFF2-40B4-BE49-F238E27FC236}">
                <a16:creationId xmlns:a16="http://schemas.microsoft.com/office/drawing/2014/main" id="{A8D20432-FBAA-E26F-6015-964955B994B5}"/>
              </a:ext>
            </a:extLst>
          </p:cNvPr>
          <p:cNvSpPr>
            <a:spLocks noGrp="1"/>
          </p:cNvSpPr>
          <p:nvPr>
            <p:ph sz="half" idx="2"/>
          </p:nvPr>
        </p:nvSpPr>
        <p:spPr/>
        <p:txBody>
          <a:bodyPr>
            <a:normAutofit fontScale="77500" lnSpcReduction="20000"/>
          </a:bodyPr>
          <a:lstStyle/>
          <a:p>
            <a:pPr marL="0" indent="0" algn="ctr">
              <a:buNone/>
            </a:pPr>
            <a:r>
              <a:rPr lang="en-US" u="sng" dirty="0"/>
              <a:t>Based On Graduate</a:t>
            </a:r>
          </a:p>
          <a:p>
            <a:pPr marL="0" indent="0" algn="ctr">
              <a:buNone/>
            </a:pPr>
            <a:r>
              <a:rPr lang="en-US" u="sng" dirty="0"/>
              <a:t> Achievement Data</a:t>
            </a:r>
          </a:p>
          <a:p>
            <a:pPr marL="0" indent="0">
              <a:buNone/>
            </a:pPr>
            <a:endParaRPr lang="en-US" dirty="0"/>
          </a:p>
          <a:p>
            <a:r>
              <a:rPr lang="en-US" dirty="0"/>
              <a:t>COAMFTE tracking licensure for benchmarking instead of National Exam Pass rate.</a:t>
            </a:r>
          </a:p>
          <a:p>
            <a:pPr>
              <a:lnSpc>
                <a:spcPct val="120000"/>
              </a:lnSpc>
            </a:pPr>
            <a:r>
              <a:rPr lang="en-US" b="1" dirty="0"/>
              <a:t>Eight MFT graduates achieved the Associate Marriage and Family Therapist (AMFT) credential in California and one in Virginia.</a:t>
            </a:r>
          </a:p>
          <a:p>
            <a:endParaRPr lang="en-US" dirty="0"/>
          </a:p>
          <a:p>
            <a:pPr marL="0" indent="0" algn="ctr">
              <a:buNone/>
            </a:pPr>
            <a:r>
              <a:rPr lang="en-US" u="sng" dirty="0"/>
              <a:t>Based on SLO Data</a:t>
            </a:r>
          </a:p>
          <a:p>
            <a:r>
              <a:rPr lang="en-US" dirty="0"/>
              <a:t>No changes required at this time.</a:t>
            </a:r>
          </a:p>
        </p:txBody>
      </p:sp>
    </p:spTree>
    <p:extLst>
      <p:ext uri="{BB962C8B-B14F-4D97-AF65-F5344CB8AC3E}">
        <p14:creationId xmlns:p14="http://schemas.microsoft.com/office/powerpoint/2010/main" val="189538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fade">
                                      <p:cBhvr>
                                        <p:cTn id="29" dur="500"/>
                                        <p:tgtEl>
                                          <p:spTgt spid="4">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500"/>
                                        <p:tgtEl>
                                          <p:spTgt spid="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fade">
                                      <p:cBhvr>
                                        <p:cTn id="37" dur="500"/>
                                        <p:tgtEl>
                                          <p:spTgt spid="4">
                                            <p:txEl>
                                              <p:pRg st="7" end="7"/>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7" end="7"/>
                                            </p:txEl>
                                          </p:spTgt>
                                        </p:tgtEl>
                                        <p:attrNameLst>
                                          <p:attrName>style.visibility</p:attrName>
                                        </p:attrNameLst>
                                      </p:cBhvr>
                                      <p:to>
                                        <p:strVal val="visible"/>
                                      </p:to>
                                    </p:set>
                                    <p:animEffect transition="in" filter="fade">
                                      <p:cBhvr>
                                        <p:cTn id="40"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C4F9F-3187-0684-6004-CD57AD83B782}"/>
              </a:ext>
            </a:extLst>
          </p:cNvPr>
          <p:cNvSpPr>
            <a:spLocks noGrp="1"/>
          </p:cNvSpPr>
          <p:nvPr>
            <p:ph type="title"/>
          </p:nvPr>
        </p:nvSpPr>
        <p:spPr/>
        <p:txBody>
          <a:bodyPr/>
          <a:lstStyle/>
          <a:p>
            <a:pPr algn="ctr"/>
            <a:r>
              <a:rPr lang="en-US" dirty="0"/>
              <a:t>Final remarks &amp; Next Steps</a:t>
            </a:r>
          </a:p>
        </p:txBody>
      </p:sp>
      <p:sp>
        <p:nvSpPr>
          <p:cNvPr id="3" name="Content Placeholder 2">
            <a:extLst>
              <a:ext uri="{FF2B5EF4-FFF2-40B4-BE49-F238E27FC236}">
                <a16:creationId xmlns:a16="http://schemas.microsoft.com/office/drawing/2014/main" id="{789AF5C7-E338-0857-53DD-A1BDCC74D319}"/>
              </a:ext>
            </a:extLst>
          </p:cNvPr>
          <p:cNvSpPr>
            <a:spLocks noGrp="1"/>
          </p:cNvSpPr>
          <p:nvPr>
            <p:ph idx="1"/>
          </p:nvPr>
        </p:nvSpPr>
        <p:spPr/>
        <p:txBody>
          <a:bodyPr>
            <a:normAutofit lnSpcReduction="10000"/>
          </a:bodyPr>
          <a:lstStyle/>
          <a:p>
            <a:r>
              <a:rPr lang="en-US" dirty="0"/>
              <a:t>Annual Retreat slides and all the aggregated data is uploaded on our website. </a:t>
            </a:r>
            <a:endParaRPr lang="en-US" sz="2800" dirty="0"/>
          </a:p>
          <a:p>
            <a:r>
              <a:rPr lang="en-US" sz="2800" dirty="0"/>
              <a:t>Program Director will share this slide presentation with COI’s.</a:t>
            </a:r>
          </a:p>
          <a:p>
            <a:r>
              <a:rPr lang="en-US" sz="2800" dirty="0"/>
              <a:t>Program Director requests feedback about this Retreat meeting.</a:t>
            </a:r>
          </a:p>
          <a:p>
            <a:r>
              <a:rPr lang="en-US" b="1" dirty="0"/>
              <a:t>Eight doctoral students are currently enrolled in the MFT program in the United States. The Daybreak Ph.D. MFT Program plans to pursue COAMFTE accreditation by submitting its Eligibility Application in Fall 2025 or Spring 2026.</a:t>
            </a:r>
          </a:p>
        </p:txBody>
      </p:sp>
    </p:spTree>
    <p:extLst>
      <p:ext uri="{BB962C8B-B14F-4D97-AF65-F5344CB8AC3E}">
        <p14:creationId xmlns:p14="http://schemas.microsoft.com/office/powerpoint/2010/main" val="72430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6EBCF-6AAA-B73F-FB1D-D73FDC15AE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B73642-AE8A-4771-6ECB-37FBFEA977BF}"/>
              </a:ext>
            </a:extLst>
          </p:cNvPr>
          <p:cNvSpPr>
            <a:spLocks noGrp="1"/>
          </p:cNvSpPr>
          <p:nvPr>
            <p:ph type="title"/>
          </p:nvPr>
        </p:nvSpPr>
        <p:spPr>
          <a:xfrm>
            <a:off x="838200" y="365125"/>
            <a:ext cx="10515600" cy="3982431"/>
          </a:xfrm>
        </p:spPr>
        <p:txBody>
          <a:bodyPr>
            <a:normAutofit/>
          </a:bodyPr>
          <a:lstStyle/>
          <a:p>
            <a:pPr algn="ctr"/>
            <a:r>
              <a:rPr lang="en-US" b="1" dirty="0"/>
              <a:t>Thank You </a:t>
            </a:r>
            <a:br>
              <a:rPr lang="en-US" b="1" dirty="0"/>
            </a:br>
            <a:r>
              <a:rPr lang="en-US" b="1" dirty="0"/>
              <a:t>for participating in our</a:t>
            </a:r>
            <a:br>
              <a:rPr lang="en-US" b="1" dirty="0"/>
            </a:br>
            <a:r>
              <a:rPr lang="en-US" b="1" dirty="0"/>
              <a:t>2025 Annual Retreat for MA MFT Program.</a:t>
            </a:r>
          </a:p>
        </p:txBody>
      </p:sp>
      <p:sp>
        <p:nvSpPr>
          <p:cNvPr id="3" name="Content Placeholder 2">
            <a:extLst>
              <a:ext uri="{FF2B5EF4-FFF2-40B4-BE49-F238E27FC236}">
                <a16:creationId xmlns:a16="http://schemas.microsoft.com/office/drawing/2014/main" id="{2A9442CD-30D8-92CF-EFF6-46C0AEC1A070}"/>
              </a:ext>
            </a:extLst>
          </p:cNvPr>
          <p:cNvSpPr>
            <a:spLocks noGrp="1"/>
          </p:cNvSpPr>
          <p:nvPr>
            <p:ph sz="half" idx="1"/>
          </p:nvPr>
        </p:nvSpPr>
        <p:spPr/>
        <p:txBody>
          <a:bodyPr>
            <a:normAutofit/>
          </a:bodyPr>
          <a:lstStyle/>
          <a:p>
            <a:pPr marL="0" indent="0">
              <a:buNone/>
            </a:pPr>
            <a:endParaRPr lang="en-US" dirty="0"/>
          </a:p>
          <a:p>
            <a:endParaRPr lang="en-US" dirty="0"/>
          </a:p>
        </p:txBody>
      </p:sp>
    </p:spTree>
    <p:extLst>
      <p:ext uri="{BB962C8B-B14F-4D97-AF65-F5344CB8AC3E}">
        <p14:creationId xmlns:p14="http://schemas.microsoft.com/office/powerpoint/2010/main" val="3872773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FCF3F-6003-73E3-03E3-056FAFB95773}"/>
              </a:ext>
            </a:extLst>
          </p:cNvPr>
          <p:cNvSpPr>
            <a:spLocks noGrp="1"/>
          </p:cNvSpPr>
          <p:nvPr>
            <p:ph type="title"/>
          </p:nvPr>
        </p:nvSpPr>
        <p:spPr/>
        <p:txBody>
          <a:bodyPr/>
          <a:lstStyle/>
          <a:p>
            <a:pPr algn="ctr"/>
            <a:r>
              <a:rPr lang="en-US" sz="4400" b="1" dirty="0"/>
              <a:t>Welcome  &amp; Check-in</a:t>
            </a:r>
            <a:endParaRPr lang="en-US" b="1" dirty="0"/>
          </a:p>
        </p:txBody>
      </p:sp>
      <p:sp>
        <p:nvSpPr>
          <p:cNvPr id="3" name="Content Placeholder 2">
            <a:extLst>
              <a:ext uri="{FF2B5EF4-FFF2-40B4-BE49-F238E27FC236}">
                <a16:creationId xmlns:a16="http://schemas.microsoft.com/office/drawing/2014/main" id="{CC6AF41A-B0B1-47BC-A4A4-6D89FAD1337E}"/>
              </a:ext>
            </a:extLst>
          </p:cNvPr>
          <p:cNvSpPr>
            <a:spLocks noGrp="1"/>
          </p:cNvSpPr>
          <p:nvPr>
            <p:ph idx="1"/>
          </p:nvPr>
        </p:nvSpPr>
        <p:spPr/>
        <p:txBody>
          <a:bodyPr>
            <a:normAutofit lnSpcReduction="10000"/>
          </a:bodyPr>
          <a:lstStyle/>
          <a:p>
            <a:pPr lvl="0"/>
            <a:r>
              <a:rPr lang="en-US" dirty="0"/>
              <a:t>Welcome to our Annual Spring Retreat</a:t>
            </a:r>
          </a:p>
          <a:p>
            <a:pPr lvl="0"/>
            <a:r>
              <a:rPr lang="en-US" dirty="0"/>
              <a:t>Check in</a:t>
            </a:r>
          </a:p>
          <a:p>
            <a:pPr lvl="0"/>
            <a:r>
              <a:rPr lang="en-US" dirty="0"/>
              <a:t>Communities of Interest (COI’s)</a:t>
            </a:r>
          </a:p>
          <a:p>
            <a:pPr lvl="0"/>
            <a:r>
              <a:rPr lang="en-US" dirty="0"/>
              <a:t>Administrators</a:t>
            </a:r>
          </a:p>
          <a:p>
            <a:pPr lvl="0"/>
            <a:r>
              <a:rPr lang="en-US" dirty="0"/>
              <a:t>Faculty(Core and Adjunct Faculty)</a:t>
            </a:r>
          </a:p>
          <a:p>
            <a:pPr lvl="0"/>
            <a:r>
              <a:rPr lang="en-US" dirty="0"/>
              <a:t>Program Clinical Supervisors</a:t>
            </a:r>
          </a:p>
          <a:p>
            <a:r>
              <a:rPr lang="en-US" dirty="0"/>
              <a:t>Students</a:t>
            </a:r>
          </a:p>
          <a:p>
            <a:pPr lvl="0"/>
            <a:r>
              <a:rPr lang="en-US" dirty="0"/>
              <a:t>Graduates</a:t>
            </a:r>
          </a:p>
          <a:p>
            <a:pPr lvl="0"/>
            <a:r>
              <a:rPr lang="en-US" dirty="0"/>
              <a:t>+ Staff</a:t>
            </a:r>
          </a:p>
          <a:p>
            <a:endParaRPr lang="en-US" dirty="0"/>
          </a:p>
        </p:txBody>
      </p:sp>
    </p:spTree>
    <p:extLst>
      <p:ext uri="{BB962C8B-B14F-4D97-AF65-F5344CB8AC3E}">
        <p14:creationId xmlns:p14="http://schemas.microsoft.com/office/powerpoint/2010/main" val="39610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DF1F7-4001-C9C2-EECF-7C4371C617F0}"/>
              </a:ext>
            </a:extLst>
          </p:cNvPr>
          <p:cNvSpPr>
            <a:spLocks noGrp="1"/>
          </p:cNvSpPr>
          <p:nvPr>
            <p:ph type="title"/>
          </p:nvPr>
        </p:nvSpPr>
        <p:spPr/>
        <p:txBody>
          <a:bodyPr>
            <a:normAutofit fontScale="90000"/>
          </a:bodyPr>
          <a:lstStyle/>
          <a:p>
            <a:pPr algn="ctr"/>
            <a:r>
              <a:rPr lang="en-US" sz="4400" b="1" dirty="0"/>
              <a:t>Program Updates &amp; Accreditation Status</a:t>
            </a:r>
            <a:endParaRPr lang="en-US" b="1" dirty="0"/>
          </a:p>
        </p:txBody>
      </p:sp>
      <p:sp>
        <p:nvSpPr>
          <p:cNvPr id="3" name="Content Placeholder 2">
            <a:extLst>
              <a:ext uri="{FF2B5EF4-FFF2-40B4-BE49-F238E27FC236}">
                <a16:creationId xmlns:a16="http://schemas.microsoft.com/office/drawing/2014/main" id="{2932128C-88D6-BD27-E3AA-6A0B39D2B99E}"/>
              </a:ext>
            </a:extLst>
          </p:cNvPr>
          <p:cNvSpPr>
            <a:spLocks noGrp="1"/>
          </p:cNvSpPr>
          <p:nvPr>
            <p:ph idx="1"/>
          </p:nvPr>
        </p:nvSpPr>
        <p:spPr/>
        <p:txBody>
          <a:bodyPr>
            <a:normAutofit/>
          </a:bodyPr>
          <a:lstStyle/>
          <a:p>
            <a:r>
              <a:rPr lang="en-US" dirty="0"/>
              <a:t>Multiple surveys consolidated into one Annual Survey.</a:t>
            </a:r>
          </a:p>
          <a:p>
            <a:endParaRPr lang="en-US" dirty="0"/>
          </a:p>
          <a:p>
            <a:r>
              <a:rPr lang="en-US" dirty="0"/>
              <a:t>2024 Fall COAMFTE Meeting Decision:</a:t>
            </a:r>
          </a:p>
          <a:p>
            <a:pPr marL="0" indent="0">
              <a:buNone/>
            </a:pPr>
            <a:r>
              <a:rPr lang="en-US" dirty="0"/>
              <a:t>  Daybreak university M.A. MFT Program received </a:t>
            </a:r>
          </a:p>
          <a:p>
            <a:pPr marL="0" indent="0">
              <a:buNone/>
            </a:pPr>
            <a:r>
              <a:rPr lang="en-US" dirty="0"/>
              <a:t>  the Full Accreditation given until 2029.</a:t>
            </a:r>
          </a:p>
          <a:p>
            <a:pPr marL="0" indent="0">
              <a:buNone/>
            </a:pPr>
            <a:endParaRPr lang="en-US" dirty="0"/>
          </a:p>
          <a:p>
            <a:r>
              <a:rPr lang="en-US" dirty="0"/>
              <a:t>Daybreak University added Post Masters and Post Doctoral programs, BA in Psychology, as well as ESL program.</a:t>
            </a:r>
          </a:p>
        </p:txBody>
      </p:sp>
    </p:spTree>
    <p:extLst>
      <p:ext uri="{BB962C8B-B14F-4D97-AF65-F5344CB8AC3E}">
        <p14:creationId xmlns:p14="http://schemas.microsoft.com/office/powerpoint/2010/main" val="917792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DF1F7-4001-C9C2-EECF-7C4371C617F0}"/>
              </a:ext>
            </a:extLst>
          </p:cNvPr>
          <p:cNvSpPr>
            <a:spLocks noGrp="1"/>
          </p:cNvSpPr>
          <p:nvPr>
            <p:ph type="title"/>
          </p:nvPr>
        </p:nvSpPr>
        <p:spPr/>
        <p:txBody>
          <a:bodyPr>
            <a:normAutofit fontScale="90000"/>
          </a:bodyPr>
          <a:lstStyle/>
          <a:p>
            <a:pPr algn="ctr"/>
            <a:r>
              <a:rPr lang="en-US" sz="4400" b="1" dirty="0"/>
              <a:t>MA Program Mission </a:t>
            </a:r>
            <a:br>
              <a:rPr lang="en-US" sz="4400" b="1" dirty="0"/>
            </a:br>
            <a:r>
              <a:rPr lang="en-US" sz="4400" b="1" dirty="0"/>
              <a:t>and Program Goals (PG’s)</a:t>
            </a:r>
            <a:endParaRPr lang="en-US" b="1" dirty="0"/>
          </a:p>
        </p:txBody>
      </p:sp>
      <p:sp>
        <p:nvSpPr>
          <p:cNvPr id="3" name="Content Placeholder 2">
            <a:extLst>
              <a:ext uri="{FF2B5EF4-FFF2-40B4-BE49-F238E27FC236}">
                <a16:creationId xmlns:a16="http://schemas.microsoft.com/office/drawing/2014/main" id="{2932128C-88D6-BD27-E3AA-6A0B39D2B99E}"/>
              </a:ext>
            </a:extLst>
          </p:cNvPr>
          <p:cNvSpPr>
            <a:spLocks noGrp="1"/>
          </p:cNvSpPr>
          <p:nvPr>
            <p:ph idx="1"/>
          </p:nvPr>
        </p:nvSpPr>
        <p:spPr>
          <a:xfrm>
            <a:off x="838200" y="1825625"/>
            <a:ext cx="10515600" cy="4667250"/>
          </a:xfrm>
        </p:spPr>
        <p:txBody>
          <a:bodyPr>
            <a:normAutofit fontScale="70000" lnSpcReduction="20000"/>
          </a:bodyPr>
          <a:lstStyle/>
          <a:p>
            <a:r>
              <a:rPr lang="en-US" sz="4000" b="1" dirty="0"/>
              <a:t>Mission: </a:t>
            </a:r>
            <a:r>
              <a:rPr lang="en-US" sz="4000" dirty="0"/>
              <a:t>The mission of the MA Program in Counseling with a Specialization in Marriage and Family Therapy at Daybreak University is to prepare students to be culturally competent, ethical, evidence-based, self-observing, and systemic marriage and family therapists.</a:t>
            </a:r>
          </a:p>
          <a:p>
            <a:r>
              <a:rPr lang="en-US" b="1" dirty="0"/>
              <a:t>PG# 1 </a:t>
            </a:r>
            <a:r>
              <a:rPr lang="en-US" dirty="0"/>
              <a:t>(Knowledge):</a:t>
            </a:r>
            <a:r>
              <a:rPr lang="en-US" b="1" dirty="0"/>
              <a:t> </a:t>
            </a:r>
            <a:r>
              <a:rPr lang="en-US" dirty="0"/>
              <a:t>The program will train students who demonstrate a foundational knowledge of marriage and family therapy theories, models, and interventions.</a:t>
            </a:r>
          </a:p>
          <a:p>
            <a:r>
              <a:rPr lang="en-US" b="1" dirty="0"/>
              <a:t>PG#2 </a:t>
            </a:r>
            <a:r>
              <a:rPr lang="en-US" dirty="0"/>
              <a:t>(Practice): The program will train students who demonstrate a foundational competence to practice marriage and family therapy.</a:t>
            </a:r>
          </a:p>
          <a:p>
            <a:r>
              <a:rPr lang="en-US" b="1" dirty="0"/>
              <a:t>PG #3</a:t>
            </a:r>
            <a:r>
              <a:rPr lang="en-US" dirty="0"/>
              <a:t> (Diversity): The program will train students to practice MFT from a self-reflective and cultural competence foundation with a variety of diverse clients.</a:t>
            </a:r>
          </a:p>
          <a:p>
            <a:r>
              <a:rPr lang="en-US" b="1" dirty="0"/>
              <a:t>PG #4</a:t>
            </a:r>
            <a:r>
              <a:rPr lang="en-US" dirty="0"/>
              <a:t> (Ethics): The program will train students who demonstrate competencies related to legal and professional ethics, standards of practice, and personal awareness in their clinical work. </a:t>
            </a:r>
          </a:p>
          <a:p>
            <a:r>
              <a:rPr lang="en-US" b="1" dirty="0"/>
              <a:t>PG #5</a:t>
            </a:r>
            <a:r>
              <a:rPr lang="en-US" dirty="0"/>
              <a:t> (Research): The program will train family therapists who can consume and contribute to research in the field of marriage and family therapy.</a:t>
            </a:r>
          </a:p>
          <a:p>
            <a:endParaRPr lang="en-US" dirty="0"/>
          </a:p>
          <a:p>
            <a:endParaRPr lang="en-US" dirty="0"/>
          </a:p>
          <a:p>
            <a:endParaRPr lang="en-US" dirty="0"/>
          </a:p>
        </p:txBody>
      </p:sp>
    </p:spTree>
    <p:extLst>
      <p:ext uri="{BB962C8B-B14F-4D97-AF65-F5344CB8AC3E}">
        <p14:creationId xmlns:p14="http://schemas.microsoft.com/office/powerpoint/2010/main" val="149666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165"/>
            <a:ext cx="10515600" cy="1483995"/>
          </a:xfrm>
        </p:spPr>
        <p:txBody>
          <a:bodyPr>
            <a:normAutofit/>
          </a:bodyPr>
          <a:lstStyle/>
          <a:p>
            <a:pPr algn="ctr"/>
            <a:r>
              <a:rPr lang="en-US" sz="3600" b="1" dirty="0"/>
              <a:t>MA Program Goals (PG’s), Student Learning Outcomes (SLO’s), Targets &amp; Measure</a:t>
            </a:r>
          </a:p>
        </p:txBody>
      </p:sp>
      <p:sp>
        <p:nvSpPr>
          <p:cNvPr id="10" name="Content Placeholder 9"/>
          <p:cNvSpPr>
            <a:spLocks noGrp="1"/>
          </p:cNvSpPr>
          <p:nvPr>
            <p:ph sz="half" idx="1"/>
          </p:nvPr>
        </p:nvSpPr>
        <p:spPr>
          <a:xfrm>
            <a:off x="838200" y="1946988"/>
            <a:ext cx="5181600" cy="4459749"/>
          </a:xfrm>
        </p:spPr>
        <p:txBody>
          <a:bodyPr>
            <a:noAutofit/>
          </a:bodyPr>
          <a:lstStyle/>
          <a:p>
            <a:r>
              <a:rPr lang="en-US" sz="1800" b="1" dirty="0"/>
              <a:t>PG# 1 </a:t>
            </a:r>
            <a:r>
              <a:rPr lang="en-US" sz="1800" dirty="0"/>
              <a:t>(Knowledge):</a:t>
            </a:r>
            <a:r>
              <a:rPr lang="en-US" sz="1800" b="1" dirty="0"/>
              <a:t> </a:t>
            </a:r>
            <a:r>
              <a:rPr lang="en-US" sz="1800" dirty="0"/>
              <a:t>The program will train students who demonstrate a foundational knowledge of marriage and family therapy theories, models, and interventions.</a:t>
            </a:r>
          </a:p>
          <a:p>
            <a:endParaRPr lang="en-US" sz="1800" dirty="0"/>
          </a:p>
          <a:p>
            <a:r>
              <a:rPr lang="en-US" sz="1800" dirty="0"/>
              <a:t>(</a:t>
            </a:r>
            <a:r>
              <a:rPr lang="en-US" sz="1800" i="1" dirty="0"/>
              <a:t>COAMFTE Developmental Competency Component: </a:t>
            </a:r>
            <a:r>
              <a:rPr lang="en-US" sz="1800" b="1" i="1" dirty="0"/>
              <a:t>Knowledge </a:t>
            </a:r>
            <a:r>
              <a:rPr lang="en-US" sz="1800" i="1" dirty="0"/>
              <a:t>of the field)</a:t>
            </a:r>
          </a:p>
          <a:p>
            <a:endParaRPr lang="en-US" sz="1800" i="1" dirty="0"/>
          </a:p>
          <a:p>
            <a:r>
              <a:rPr lang="en-US" sz="1800" b="1" dirty="0"/>
              <a:t>Curriculum Alignment: </a:t>
            </a:r>
          </a:p>
          <a:p>
            <a:pPr marL="0" indent="0">
              <a:buNone/>
            </a:pPr>
            <a:r>
              <a:rPr lang="en-US" sz="1800" dirty="0"/>
              <a:t>    1. CFT 6010: Foundations of Marriage     </a:t>
            </a:r>
          </a:p>
          <a:p>
            <a:pPr marL="0" indent="0">
              <a:buNone/>
            </a:pPr>
            <a:r>
              <a:rPr lang="en-US" sz="1800" dirty="0"/>
              <a:t>        and Family Therapy</a:t>
            </a:r>
          </a:p>
          <a:p>
            <a:pPr marL="0" indent="0">
              <a:buNone/>
            </a:pPr>
            <a:r>
              <a:rPr lang="en-US" sz="1800" dirty="0"/>
              <a:t>    2. CFT 7000: Counseling and </a:t>
            </a:r>
          </a:p>
          <a:p>
            <a:pPr marL="0" indent="0">
              <a:buNone/>
            </a:pPr>
            <a:r>
              <a:rPr lang="en-US" sz="1800" dirty="0"/>
              <a:t>        Psychotherapeutic Theories and </a:t>
            </a:r>
          </a:p>
          <a:p>
            <a:pPr marL="0" indent="0">
              <a:buNone/>
            </a:pPr>
            <a:r>
              <a:rPr lang="en-US" sz="1800" dirty="0"/>
              <a:t>        Techniques: IPCST</a:t>
            </a:r>
            <a:endParaRPr lang="en-US" sz="1800" i="1" dirty="0"/>
          </a:p>
        </p:txBody>
      </p:sp>
      <p:graphicFrame>
        <p:nvGraphicFramePr>
          <p:cNvPr id="9" name="Content Placeholder 8" descr="Vertical Box List diagram showing 3 groups arranged one below the other and bullet points are present under each group"/>
          <p:cNvGraphicFramePr>
            <a:graphicFrameLocks noGrp="1"/>
          </p:cNvGraphicFramePr>
          <p:nvPr>
            <p:ph sz="half" idx="2"/>
            <p:extLst>
              <p:ext uri="{D42A27DB-BD31-4B8C-83A1-F6EECF244321}">
                <p14:modId xmlns:p14="http://schemas.microsoft.com/office/powerpoint/2010/main" val="811468509"/>
              </p:ext>
            </p:extLst>
          </p:nvPr>
        </p:nvGraphicFramePr>
        <p:xfrm>
          <a:off x="6416042" y="2372199"/>
          <a:ext cx="5054598" cy="39014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7282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fade">
                                      <p:cBhvr>
                                        <p:cTn id="22" dur="500"/>
                                        <p:tgtEl>
                                          <p:spTgt spid="1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Effect transition="in" filter="fade">
                                      <p:cBhvr>
                                        <p:cTn id="27" dur="500"/>
                                        <p:tgtEl>
                                          <p:spTgt spid="10">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xEl>
                                              <p:pRg st="7" end="7"/>
                                            </p:txEl>
                                          </p:spTgt>
                                        </p:tgtEl>
                                        <p:attrNameLst>
                                          <p:attrName>style.visibility</p:attrName>
                                        </p:attrNameLst>
                                      </p:cBhvr>
                                      <p:to>
                                        <p:strVal val="visible"/>
                                      </p:to>
                                    </p:set>
                                    <p:animEffect transition="in" filter="fade">
                                      <p:cBhvr>
                                        <p:cTn id="32" dur="500"/>
                                        <p:tgtEl>
                                          <p:spTgt spid="10">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xEl>
                                              <p:pRg st="8" end="8"/>
                                            </p:txEl>
                                          </p:spTgt>
                                        </p:tgtEl>
                                        <p:attrNameLst>
                                          <p:attrName>style.visibility</p:attrName>
                                        </p:attrNameLst>
                                      </p:cBhvr>
                                      <p:to>
                                        <p:strVal val="visible"/>
                                      </p:to>
                                    </p:set>
                                    <p:animEffect transition="in" filter="fade">
                                      <p:cBhvr>
                                        <p:cTn id="37" dur="500"/>
                                        <p:tgtEl>
                                          <p:spTgt spid="10">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xEl>
                                              <p:pRg st="9" end="9"/>
                                            </p:txEl>
                                          </p:spTgt>
                                        </p:tgtEl>
                                        <p:attrNameLst>
                                          <p:attrName>style.visibility</p:attrName>
                                        </p:attrNameLst>
                                      </p:cBhvr>
                                      <p:to>
                                        <p:strVal val="visible"/>
                                      </p:to>
                                    </p:set>
                                    <p:animEffect transition="in" filter="fade">
                                      <p:cBhvr>
                                        <p:cTn id="42" dur="500"/>
                                        <p:tgtEl>
                                          <p:spTgt spid="10">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Graphic spid="9"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83995"/>
          </a:xfrm>
        </p:spPr>
        <p:txBody>
          <a:bodyPr>
            <a:normAutofit/>
          </a:bodyPr>
          <a:lstStyle/>
          <a:p>
            <a:pPr algn="ctr"/>
            <a:r>
              <a:rPr lang="en-US" sz="3600" b="1" dirty="0"/>
              <a:t>MA Program Goals (PG’s), Student Learning Outcomes (SLO’s), Targets &amp; Measure</a:t>
            </a:r>
          </a:p>
        </p:txBody>
      </p:sp>
      <p:sp>
        <p:nvSpPr>
          <p:cNvPr id="10" name="Content Placeholder 9"/>
          <p:cNvSpPr>
            <a:spLocks noGrp="1"/>
          </p:cNvSpPr>
          <p:nvPr>
            <p:ph sz="half" idx="1"/>
          </p:nvPr>
        </p:nvSpPr>
        <p:spPr>
          <a:xfrm>
            <a:off x="838200" y="2468879"/>
            <a:ext cx="5181600" cy="3757750"/>
          </a:xfrm>
        </p:spPr>
        <p:txBody>
          <a:bodyPr>
            <a:normAutofit fontScale="85000" lnSpcReduction="20000"/>
          </a:bodyPr>
          <a:lstStyle/>
          <a:p>
            <a:r>
              <a:rPr lang="en-US" b="1" dirty="0"/>
              <a:t>PG#2 </a:t>
            </a:r>
            <a:r>
              <a:rPr lang="en-US" dirty="0"/>
              <a:t>(Practice): The program will train students who demonstrate a foundational competence to practice marriage and family therapy.</a:t>
            </a:r>
          </a:p>
          <a:p>
            <a:endParaRPr lang="en-US" dirty="0"/>
          </a:p>
          <a:p>
            <a:r>
              <a:rPr lang="en-US" dirty="0"/>
              <a:t>(</a:t>
            </a:r>
            <a:r>
              <a:rPr lang="en-US" sz="2400" i="1" dirty="0"/>
              <a:t>COAMFTE Developmental Competency Component: </a:t>
            </a:r>
            <a:r>
              <a:rPr lang="en-US" sz="2600" b="1" i="1" dirty="0"/>
              <a:t>Practice</a:t>
            </a:r>
            <a:r>
              <a:rPr lang="en-US" sz="2400" i="1" dirty="0"/>
              <a:t>)</a:t>
            </a:r>
          </a:p>
          <a:p>
            <a:endParaRPr lang="en-US" sz="2400" i="1" dirty="0"/>
          </a:p>
          <a:p>
            <a:r>
              <a:rPr lang="en-US" sz="2600" b="1" dirty="0"/>
              <a:t>Curriculum Alignment: </a:t>
            </a:r>
            <a:br>
              <a:rPr lang="en-US" sz="2400" b="1" dirty="0"/>
            </a:br>
            <a:r>
              <a:rPr lang="en-US" sz="2600" dirty="0"/>
              <a:t>CFT 7900: Practicum in Couples and Family Therapy</a:t>
            </a:r>
            <a:r>
              <a:rPr lang="en-US" sz="2200" b="1" dirty="0"/>
              <a:t> </a:t>
            </a:r>
            <a:endParaRPr lang="en-US" sz="2400" b="1" dirty="0"/>
          </a:p>
          <a:p>
            <a:endParaRPr lang="en-US" sz="2400" i="1" dirty="0"/>
          </a:p>
        </p:txBody>
      </p:sp>
      <p:graphicFrame>
        <p:nvGraphicFramePr>
          <p:cNvPr id="9" name="Content Placeholder 8" descr="Vertical Box List diagram showing 3 groups arranged one below the other and bullet points are present under each group"/>
          <p:cNvGraphicFramePr>
            <a:graphicFrameLocks noGrp="1"/>
          </p:cNvGraphicFramePr>
          <p:nvPr>
            <p:ph sz="half" idx="2"/>
            <p:extLst>
              <p:ext uri="{D42A27DB-BD31-4B8C-83A1-F6EECF244321}">
                <p14:modId xmlns:p14="http://schemas.microsoft.com/office/powerpoint/2010/main" val="1136669730"/>
              </p:ext>
            </p:extLst>
          </p:nvPr>
        </p:nvGraphicFramePr>
        <p:xfrm>
          <a:off x="6172202" y="2377439"/>
          <a:ext cx="5181600" cy="3931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930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Graphic spid="9"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83995"/>
          </a:xfrm>
        </p:spPr>
        <p:txBody>
          <a:bodyPr>
            <a:normAutofit/>
          </a:bodyPr>
          <a:lstStyle/>
          <a:p>
            <a:pPr algn="ctr"/>
            <a:r>
              <a:rPr lang="en-US" sz="3600" b="1" dirty="0"/>
              <a:t>MA Program Goals (PG’s), Student Learning Outcomes (SLO’s), Targets &amp; Measure</a:t>
            </a:r>
          </a:p>
        </p:txBody>
      </p:sp>
      <p:sp>
        <p:nvSpPr>
          <p:cNvPr id="10" name="Content Placeholder 9"/>
          <p:cNvSpPr>
            <a:spLocks noGrp="1"/>
          </p:cNvSpPr>
          <p:nvPr>
            <p:ph sz="half" idx="1"/>
          </p:nvPr>
        </p:nvSpPr>
        <p:spPr>
          <a:xfrm>
            <a:off x="838200" y="2468879"/>
            <a:ext cx="5181600" cy="3944362"/>
          </a:xfrm>
        </p:spPr>
        <p:txBody>
          <a:bodyPr>
            <a:normAutofit fontScale="85000" lnSpcReduction="20000"/>
          </a:bodyPr>
          <a:lstStyle/>
          <a:p>
            <a:r>
              <a:rPr lang="en-US" b="1" dirty="0"/>
              <a:t>PG#3 </a:t>
            </a:r>
            <a:r>
              <a:rPr lang="en-US" dirty="0"/>
              <a:t>(Diversity): The program will train students to practice MFT from a self-reflective and cultural competence foundation with a variety of diverse clients</a:t>
            </a:r>
          </a:p>
          <a:p>
            <a:endParaRPr lang="en-US" dirty="0"/>
          </a:p>
          <a:p>
            <a:r>
              <a:rPr lang="en-US" dirty="0"/>
              <a:t>(</a:t>
            </a:r>
            <a:r>
              <a:rPr lang="en-US" sz="2400" i="1" dirty="0"/>
              <a:t>COAMFTE Developmental Competency Component: </a:t>
            </a:r>
            <a:r>
              <a:rPr lang="en-US" sz="2400" b="1" i="1" dirty="0"/>
              <a:t>Diversity</a:t>
            </a:r>
            <a:r>
              <a:rPr lang="en-US" sz="2400" i="1" dirty="0"/>
              <a:t>)</a:t>
            </a:r>
          </a:p>
          <a:p>
            <a:endParaRPr lang="en-US" sz="2400" i="1" dirty="0"/>
          </a:p>
          <a:p>
            <a:r>
              <a:rPr lang="en-US" sz="2400" b="1" dirty="0"/>
              <a:t>Curriculum Alignment:</a:t>
            </a:r>
          </a:p>
          <a:p>
            <a:pPr marL="0" indent="0">
              <a:buNone/>
            </a:pPr>
            <a:r>
              <a:rPr lang="en-US" sz="2400" dirty="0">
                <a:solidFill>
                  <a:srgbClr val="76923C"/>
                </a:solidFill>
                <a:latin typeface="Calibri" panose="020F0502020204030204" pitchFamily="34" charset="0"/>
              </a:rPr>
              <a:t>    </a:t>
            </a:r>
            <a:r>
              <a:rPr lang="en-US" sz="2600" dirty="0">
                <a:latin typeface="Calibri" panose="020F0502020204030204" pitchFamily="34" charset="0"/>
              </a:rPr>
              <a:t>CFT 6300: Diversity and Multicultural </a:t>
            </a:r>
          </a:p>
          <a:p>
            <a:pPr marL="0" indent="0">
              <a:buNone/>
            </a:pPr>
            <a:r>
              <a:rPr lang="en-US" sz="2600" dirty="0">
                <a:latin typeface="Calibri" panose="020F0502020204030204" pitchFamily="34" charset="0"/>
              </a:rPr>
              <a:t>    Counseling</a:t>
            </a:r>
            <a:endParaRPr lang="en-US" sz="2600" dirty="0"/>
          </a:p>
          <a:p>
            <a:endParaRPr lang="en-US" sz="2400" i="1" dirty="0"/>
          </a:p>
          <a:p>
            <a:endParaRPr lang="en-US" sz="2400" i="1" dirty="0"/>
          </a:p>
        </p:txBody>
      </p:sp>
      <p:graphicFrame>
        <p:nvGraphicFramePr>
          <p:cNvPr id="9" name="Content Placeholder 8" descr="Vertical Box List diagram showing 3 groups arranged one below the other and bullet points are present under each group"/>
          <p:cNvGraphicFramePr>
            <a:graphicFrameLocks noGrp="1"/>
          </p:cNvGraphicFramePr>
          <p:nvPr>
            <p:ph sz="half" idx="2"/>
            <p:extLst>
              <p:ext uri="{D42A27DB-BD31-4B8C-83A1-F6EECF244321}">
                <p14:modId xmlns:p14="http://schemas.microsoft.com/office/powerpoint/2010/main" val="2154240629"/>
              </p:ext>
            </p:extLst>
          </p:nvPr>
        </p:nvGraphicFramePr>
        <p:xfrm>
          <a:off x="6172202" y="2153921"/>
          <a:ext cx="5181600" cy="4134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6551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fade">
                                      <p:cBhvr>
                                        <p:cTn id="22" dur="500"/>
                                        <p:tgtEl>
                                          <p:spTgt spid="1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Effect transition="in" filter="fade">
                                      <p:cBhvr>
                                        <p:cTn id="27" dur="500"/>
                                        <p:tgtEl>
                                          <p:spTgt spid="10">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Graphic spid="9"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83995"/>
          </a:xfrm>
        </p:spPr>
        <p:txBody>
          <a:bodyPr>
            <a:normAutofit/>
          </a:bodyPr>
          <a:lstStyle/>
          <a:p>
            <a:pPr algn="ctr"/>
            <a:r>
              <a:rPr lang="en-US" sz="3600" b="1" dirty="0"/>
              <a:t>MA Program Goals (PG’s), Student Learning Outcomes (SLO’s), Targets &amp; Measure</a:t>
            </a:r>
          </a:p>
        </p:txBody>
      </p:sp>
      <p:sp>
        <p:nvSpPr>
          <p:cNvPr id="10" name="Content Placeholder 9"/>
          <p:cNvSpPr>
            <a:spLocks noGrp="1"/>
          </p:cNvSpPr>
          <p:nvPr>
            <p:ph sz="half" idx="1"/>
          </p:nvPr>
        </p:nvSpPr>
        <p:spPr>
          <a:xfrm>
            <a:off x="838200" y="2313993"/>
            <a:ext cx="5181600" cy="3862970"/>
          </a:xfrm>
        </p:spPr>
        <p:txBody>
          <a:bodyPr>
            <a:normAutofit fontScale="70000" lnSpcReduction="20000"/>
          </a:bodyPr>
          <a:lstStyle/>
          <a:p>
            <a:r>
              <a:rPr lang="en-US" b="1" dirty="0"/>
              <a:t>PG#4 </a:t>
            </a:r>
            <a:r>
              <a:rPr lang="en-US" dirty="0"/>
              <a:t>(Ethics): The program will train students who demonstrate competencies related to legal and professional ethics, standards of practice, and personal awareness in their clinical work. </a:t>
            </a:r>
          </a:p>
          <a:p>
            <a:endParaRPr lang="en-US" dirty="0"/>
          </a:p>
          <a:p>
            <a:r>
              <a:rPr lang="en-US" dirty="0"/>
              <a:t>(</a:t>
            </a:r>
            <a:r>
              <a:rPr lang="en-US" sz="2400" i="1" dirty="0"/>
              <a:t>COAMFTE Developmental Competency Component:  </a:t>
            </a:r>
            <a:r>
              <a:rPr lang="en-US" sz="2400" b="1" i="1" dirty="0"/>
              <a:t>Ethics</a:t>
            </a:r>
            <a:r>
              <a:rPr lang="en-US" sz="2400" i="1" dirty="0"/>
              <a:t>)</a:t>
            </a:r>
          </a:p>
          <a:p>
            <a:endParaRPr lang="en-US" sz="2400" i="1" dirty="0"/>
          </a:p>
          <a:p>
            <a:r>
              <a:rPr lang="en-US" sz="2400" b="1" dirty="0"/>
              <a:t>Curriculum Alignment:</a:t>
            </a:r>
          </a:p>
          <a:p>
            <a:pPr marL="0" indent="0">
              <a:buNone/>
            </a:pPr>
            <a:r>
              <a:rPr lang="en-US" dirty="0"/>
              <a:t>   CFT 6600: Law, Professional Ethics,    </a:t>
            </a:r>
          </a:p>
          <a:p>
            <a:pPr marL="0" indent="0">
              <a:buNone/>
            </a:pPr>
            <a:r>
              <a:rPr lang="en-US" dirty="0"/>
              <a:t>   and Community Practice and </a:t>
            </a:r>
          </a:p>
          <a:p>
            <a:pPr marL="0" indent="0">
              <a:buNone/>
            </a:pPr>
            <a:r>
              <a:rPr lang="en-US" dirty="0"/>
              <a:t>   Teletherapy</a:t>
            </a:r>
            <a:endParaRPr lang="en-US" sz="2400" b="1" dirty="0"/>
          </a:p>
          <a:p>
            <a:pPr marL="0" indent="0">
              <a:buNone/>
            </a:pPr>
            <a:endParaRPr lang="en-US" sz="2400" i="1" dirty="0"/>
          </a:p>
          <a:p>
            <a:pPr marL="0" indent="0">
              <a:buNone/>
            </a:pPr>
            <a:endParaRPr lang="en-US" sz="2400" i="1" dirty="0"/>
          </a:p>
          <a:p>
            <a:pPr marL="0" indent="0">
              <a:buNone/>
            </a:pPr>
            <a:endParaRPr lang="en-US" sz="2400" i="1" dirty="0"/>
          </a:p>
        </p:txBody>
      </p:sp>
      <p:graphicFrame>
        <p:nvGraphicFramePr>
          <p:cNvPr id="9" name="Content Placeholder 8" descr="Vertical Box List diagram showing 3 groups arranged one below the other and bullet points are present under each group"/>
          <p:cNvGraphicFramePr>
            <a:graphicFrameLocks noGrp="1"/>
          </p:cNvGraphicFramePr>
          <p:nvPr>
            <p:ph sz="half" idx="2"/>
            <p:extLst>
              <p:ext uri="{D42A27DB-BD31-4B8C-83A1-F6EECF244321}">
                <p14:modId xmlns:p14="http://schemas.microsoft.com/office/powerpoint/2010/main" val="4223782959"/>
              </p:ext>
            </p:extLst>
          </p:nvPr>
        </p:nvGraphicFramePr>
        <p:xfrm>
          <a:off x="6172202" y="1849120"/>
          <a:ext cx="5181600" cy="4897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675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fade">
                                      <p:cBhvr>
                                        <p:cTn id="22" dur="500"/>
                                        <p:tgtEl>
                                          <p:spTgt spid="1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Effect transition="in" filter="fade">
                                      <p:cBhvr>
                                        <p:cTn id="27" dur="500"/>
                                        <p:tgtEl>
                                          <p:spTgt spid="10">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xEl>
                                              <p:pRg st="7" end="7"/>
                                            </p:txEl>
                                          </p:spTgt>
                                        </p:tgtEl>
                                        <p:attrNameLst>
                                          <p:attrName>style.visibility</p:attrName>
                                        </p:attrNameLst>
                                      </p:cBhvr>
                                      <p:to>
                                        <p:strVal val="visible"/>
                                      </p:to>
                                    </p:set>
                                    <p:animEffect transition="in" filter="fade">
                                      <p:cBhvr>
                                        <p:cTn id="32" dur="500"/>
                                        <p:tgtEl>
                                          <p:spTgt spid="10">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Graphic spid="9" grpId="0">
        <p:bldAsOne/>
      </p:bldGraphic>
    </p:bldLst>
  </p:timing>
</p:sld>
</file>

<file path=ppt/theme/theme1.xml><?xml version="1.0" encoding="utf-8"?>
<a:theme xmlns:a="http://schemas.openxmlformats.org/drawingml/2006/main" name="Melancholy abstract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lancholy abstract design slides.potx" id="{0C631111-0761-4095-80FF-907E1270642A}" vid="{4C722CC6-EA24-4B9B-A48E-3EC5DC6964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6902</TotalTime>
  <Words>3939</Words>
  <Application>Microsoft Office PowerPoint</Application>
  <PresentationFormat>Widescreen</PresentationFormat>
  <Paragraphs>306</Paragraphs>
  <Slides>28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Century Gothic</vt:lpstr>
      <vt:lpstr>Roboto</vt:lpstr>
      <vt:lpstr>Symbol</vt:lpstr>
      <vt:lpstr>Times New Roman</vt:lpstr>
      <vt:lpstr>Wingdings</vt:lpstr>
      <vt:lpstr>Melancholy abstract design template</vt:lpstr>
      <vt:lpstr>       Daybreak University Annual Retreat May 13, 2025 </vt:lpstr>
      <vt:lpstr>Agenda for Today</vt:lpstr>
      <vt:lpstr>Welcome  &amp; Check-in</vt:lpstr>
      <vt:lpstr>Program Updates &amp; Accreditation Status</vt:lpstr>
      <vt:lpstr>MA Program Mission  and Program Goals (PG’s)</vt:lpstr>
      <vt:lpstr>MA Program Goals (PG’s), Student Learning Outcomes (SLO’s), Targets &amp; Measure</vt:lpstr>
      <vt:lpstr>MA Program Goals (PG’s), Student Learning Outcomes (SLO’s), Targets &amp; Measure</vt:lpstr>
      <vt:lpstr>MA Program Goals (PG’s), Student Learning Outcomes (SLO’s), Targets &amp; Measure</vt:lpstr>
      <vt:lpstr>MA Program Goals (PG’s), Student Learning Outcomes (SLO’s), Targets &amp; Measure</vt:lpstr>
      <vt:lpstr>MA Program Goals (PG’s), Student Learning Outcomes (SLO’s), Targets &amp; Measure</vt:lpstr>
      <vt:lpstr>Ph.D. MFT Program Mission  and Program Goals (PG’s)</vt:lpstr>
      <vt:lpstr>PhD Program Goals (PG’s), Student Learning Outcomes (SLO’s), Targets &amp; Measure</vt:lpstr>
      <vt:lpstr>Ph.D. Program: PG #2</vt:lpstr>
      <vt:lpstr>Ph.D. Program: PG #3</vt:lpstr>
      <vt:lpstr>Ph.D. Program: PG #4</vt:lpstr>
      <vt:lpstr>PhD Program Goals (PG’s), Student Learning Outcomes (SLO’s), Targets &amp; Measure</vt:lpstr>
      <vt:lpstr>Survey Feedback: MA Program Mission, PG’s, SLO’s</vt:lpstr>
      <vt:lpstr>Survey Feedback: MA Program  Diverse and Inclusive Learning Environment</vt:lpstr>
      <vt:lpstr>Survey Feedback: Ph.D. Program  Diverse and Inclusive Learning Environment</vt:lpstr>
      <vt:lpstr>Survey Data: Faculty, Program Clinical Supervisor, &amp; Staff Sufficiency</vt:lpstr>
      <vt:lpstr>Survey Data: MA Program  Environmental Supports </vt:lpstr>
      <vt:lpstr>Survey Data: Curriculum Feedback</vt:lpstr>
      <vt:lpstr>Survey Data: Faculty, Program Clinical Supervisor and Program Director Effectiveness</vt:lpstr>
      <vt:lpstr>Graduation Achievement Data</vt:lpstr>
      <vt:lpstr>Clinical Updates</vt:lpstr>
      <vt:lpstr>Program Changes/Improvements MA Program</vt:lpstr>
      <vt:lpstr>Final remarks &amp; Next Steps</vt:lpstr>
      <vt:lpstr>Thank You  for participating in our 2025 Annual Retreat for MA MFT Program.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Daybreak University Annual Retreat March 10, 2023</dc:title>
  <dc:creator>Martha Marquez</dc:creator>
  <cp:lastModifiedBy>Hye Jin Kim</cp:lastModifiedBy>
  <cp:revision>77</cp:revision>
  <dcterms:created xsi:type="dcterms:W3CDTF">2023-03-03T22:19:39Z</dcterms:created>
  <dcterms:modified xsi:type="dcterms:W3CDTF">2025-05-13T20:51:35Z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74064600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