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9" r:id="rId1"/>
  </p:sldMasterIdLst>
  <p:notesMasterIdLst>
    <p:notesMasterId r:id="rId32"/>
  </p:notesMasterIdLst>
  <p:sldIdLst>
    <p:sldId id="257" r:id="rId2"/>
    <p:sldId id="258" r:id="rId3"/>
    <p:sldId id="262" r:id="rId4"/>
    <p:sldId id="263" r:id="rId5"/>
    <p:sldId id="264" r:id="rId6"/>
    <p:sldId id="261" r:id="rId7"/>
    <p:sldId id="265" r:id="rId8"/>
    <p:sldId id="266" r:id="rId9"/>
    <p:sldId id="267" r:id="rId10"/>
    <p:sldId id="268" r:id="rId11"/>
    <p:sldId id="269" r:id="rId12"/>
    <p:sldId id="272" r:id="rId13"/>
    <p:sldId id="290" r:id="rId14"/>
    <p:sldId id="291" r:id="rId15"/>
    <p:sldId id="292" r:id="rId16"/>
    <p:sldId id="276" r:id="rId17"/>
    <p:sldId id="303" r:id="rId18"/>
    <p:sldId id="315" r:id="rId19"/>
    <p:sldId id="299" r:id="rId20"/>
    <p:sldId id="314" r:id="rId21"/>
    <p:sldId id="312" r:id="rId22"/>
    <p:sldId id="279" r:id="rId23"/>
    <p:sldId id="302" r:id="rId24"/>
    <p:sldId id="307" r:id="rId25"/>
    <p:sldId id="308" r:id="rId26"/>
    <p:sldId id="287" r:id="rId27"/>
    <p:sldId id="310" r:id="rId28"/>
    <p:sldId id="285" r:id="rId29"/>
    <p:sldId id="298" r:id="rId30"/>
    <p:sldId id="311"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E3FDE45-AF77-4B5C-9715-49D594BDF05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18" autoAdjust="0"/>
    <p:restoredTop sz="95462" autoAdjust="0"/>
  </p:normalViewPr>
  <p:slideViewPr>
    <p:cSldViewPr snapToGrid="0" showGuides="1">
      <p:cViewPr varScale="1">
        <p:scale>
          <a:sx n="87" d="100"/>
          <a:sy n="87" d="100"/>
        </p:scale>
        <p:origin x="4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442EA2-39BA-4C9A-AD59-755D4917D532}"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en-US"/>
        </a:p>
      </dgm:t>
    </dgm:pt>
    <dgm:pt modelId="{EFF2750D-B4B3-474C-8B62-8B638DC31F7E}">
      <dgm:prSet phldrT="[Text]" custT="1"/>
      <dgm:spPr/>
      <dgm:t>
        <a:bodyPr/>
        <a:lstStyle/>
        <a:p>
          <a:pPr algn="ctr"/>
          <a:r>
            <a:rPr lang="en-US" sz="1800" b="1" dirty="0"/>
            <a:t>SLO # 1</a:t>
          </a:r>
          <a:r>
            <a:rPr lang="en-US" sz="1800" dirty="0"/>
            <a:t>:(Knowledge): Students will demonstrate comprehensive knowledge of systems theory concepts and MFT models and techniques.</a:t>
          </a:r>
        </a:p>
      </dgm:t>
      <dgm:extLst>
        <a:ext uri="{E40237B7-FDA0-4F09-8148-C483321AD2D9}">
          <dgm14:cNvPr xmlns:dgm14="http://schemas.microsoft.com/office/drawing/2010/diagram" id="0" name="" title="Group A tasks"/>
        </a:ext>
      </dgm:extLst>
    </dgm:pt>
    <dgm:pt modelId="{AEBC78E6-CDDC-4C8F-A157-3C51E907FACD}" type="parTrans" cxnId="{A058DDA2-48CA-4E5B-B389-F71A59C262B0}">
      <dgm:prSet/>
      <dgm:spPr/>
      <dgm:t>
        <a:bodyPr/>
        <a:lstStyle/>
        <a:p>
          <a:endParaRPr lang="en-US"/>
        </a:p>
      </dgm:t>
    </dgm:pt>
    <dgm:pt modelId="{75C067D7-FCD2-4969-8F27-4BBDA88E75ED}" type="sibTrans" cxnId="{A058DDA2-48CA-4E5B-B389-F71A59C262B0}">
      <dgm:prSet/>
      <dgm:spPr/>
      <dgm:t>
        <a:bodyPr/>
        <a:lstStyle/>
        <a:p>
          <a:endParaRPr lang="en-US"/>
        </a:p>
      </dgm:t>
    </dgm:pt>
    <dgm:pt modelId="{DD9B059E-8275-499B-8954-6876809F26D0}">
      <dgm:prSet phldrT="[Text]"/>
      <dgm:spPr/>
      <dgm:t>
        <a:bodyPr/>
        <a:lstStyle/>
        <a:p>
          <a:r>
            <a:rPr lang="en-US" dirty="0"/>
            <a:t>At least 80% of students will pass Part I of the Comprehensive Exam</a:t>
          </a:r>
          <a:endParaRPr lang="en-US" sz="600" dirty="0"/>
        </a:p>
      </dgm:t>
    </dgm:pt>
    <dgm:pt modelId="{C2E44638-9E22-4C91-98C0-773D79B3D8D7}" type="parTrans" cxnId="{9C63FB05-AB9A-41FA-BB25-2F21BB7530A4}">
      <dgm:prSet/>
      <dgm:spPr/>
      <dgm:t>
        <a:bodyPr/>
        <a:lstStyle/>
        <a:p>
          <a:endParaRPr lang="en-US"/>
        </a:p>
      </dgm:t>
    </dgm:pt>
    <dgm:pt modelId="{7B82299B-2DCC-44B7-AFAD-8CE216083AEF}" type="sibTrans" cxnId="{9C63FB05-AB9A-41FA-BB25-2F21BB7530A4}">
      <dgm:prSet/>
      <dgm:spPr/>
      <dgm:t>
        <a:bodyPr/>
        <a:lstStyle/>
        <a:p>
          <a:endParaRPr lang="en-US"/>
        </a:p>
      </dgm:t>
    </dgm:pt>
    <dgm:pt modelId="{469C94C1-887D-4E60-98C9-6DB0A0F3C373}">
      <dgm:prSet phldrT="[Text]"/>
      <dgm:spPr/>
      <dgm:t>
        <a:bodyPr/>
        <a:lstStyle/>
        <a:p>
          <a:r>
            <a:rPr lang="en-US" sz="600" dirty="0"/>
            <a:t>Aggregated Data for 2025:  Total of 7 students (100%) passed part II of the Comprehensive Exam</a:t>
          </a:r>
        </a:p>
      </dgm:t>
    </dgm:pt>
    <dgm:pt modelId="{8794C8D3-9802-4499-A2E9-E3BA20CB0D68}" type="parTrans" cxnId="{17B4E667-2299-4D7F-8CF7-F256D028F9E6}">
      <dgm:prSet/>
      <dgm:spPr/>
      <dgm:t>
        <a:bodyPr/>
        <a:lstStyle/>
        <a:p>
          <a:endParaRPr lang="en-US"/>
        </a:p>
      </dgm:t>
    </dgm:pt>
    <dgm:pt modelId="{D9A8919C-75ED-4E1D-A726-3AD5BFE91FF7}" type="sibTrans" cxnId="{17B4E667-2299-4D7F-8CF7-F256D028F9E6}">
      <dgm:prSet/>
      <dgm:spPr/>
      <dgm:t>
        <a:bodyPr/>
        <a:lstStyle/>
        <a:p>
          <a:endParaRPr lang="en-US"/>
        </a:p>
      </dgm:t>
    </dgm:pt>
    <dgm:pt modelId="{789CD6DB-3A68-4A41-90BD-4F0CBB3617D1}">
      <dgm:prSet phldrT="[Text]"/>
      <dgm:spPr/>
      <dgm:t>
        <a:bodyPr/>
        <a:lstStyle/>
        <a:p>
          <a:r>
            <a:rPr lang="en-US" sz="600" b="1" dirty="0"/>
            <a:t>                    Target, Measure, Data</a:t>
          </a:r>
          <a:endParaRPr lang="en-US" sz="600" dirty="0"/>
        </a:p>
      </dgm:t>
    </dgm:pt>
    <dgm:pt modelId="{1A702531-A59F-4EE2-8246-E2EB0955D8B1}" type="sibTrans" cxnId="{62C10234-45D3-426A-8820-4C0D1D8CBA21}">
      <dgm:prSet/>
      <dgm:spPr/>
      <dgm:t>
        <a:bodyPr/>
        <a:lstStyle/>
        <a:p>
          <a:endParaRPr lang="en-US"/>
        </a:p>
      </dgm:t>
    </dgm:pt>
    <dgm:pt modelId="{C0BEB5FF-8DFB-40B9-A228-C0C6097DDDC4}" type="parTrans" cxnId="{62C10234-45D3-426A-8820-4C0D1D8CBA21}">
      <dgm:prSet/>
      <dgm:spPr/>
      <dgm:t>
        <a:bodyPr/>
        <a:lstStyle/>
        <a:p>
          <a:endParaRPr lang="en-US"/>
        </a:p>
      </dgm:t>
    </dgm:pt>
    <dgm:pt modelId="{37AE270B-73DF-4878-B29A-8BB234AC6B1B}">
      <dgm:prSet phldrT="[Text]"/>
      <dgm:spPr/>
      <dgm:t>
        <a:bodyPr/>
        <a:lstStyle/>
        <a:p>
          <a:r>
            <a:rPr lang="en-US" sz="600" dirty="0"/>
            <a:t>Targe Met</a:t>
          </a:r>
        </a:p>
      </dgm:t>
    </dgm:pt>
    <dgm:pt modelId="{17DF1ABF-F1C1-4945-81B3-8496296BA81B}" type="parTrans" cxnId="{F6C72A64-39EB-41D5-9228-84AA75F3883B}">
      <dgm:prSet/>
      <dgm:spPr/>
    </dgm:pt>
    <dgm:pt modelId="{B0418F95-1D2B-4D3F-BDC4-6B82311C453E}" type="sibTrans" cxnId="{F6C72A64-39EB-41D5-9228-84AA75F3883B}">
      <dgm:prSet/>
      <dgm:spPr/>
    </dgm:pt>
    <dgm:pt modelId="{E6A445EE-D086-4B01-B491-D67950A5A065}" type="pres">
      <dgm:prSet presAssocID="{3F442EA2-39BA-4C9A-AD59-755D4917D532}" presName="linear" presStyleCnt="0">
        <dgm:presLayoutVars>
          <dgm:dir/>
          <dgm:animLvl val="lvl"/>
          <dgm:resizeHandles val="exact"/>
        </dgm:presLayoutVars>
      </dgm:prSet>
      <dgm:spPr/>
    </dgm:pt>
    <dgm:pt modelId="{3F05BC1E-54B4-4416-A597-E21EFF5979C3}" type="pres">
      <dgm:prSet presAssocID="{EFF2750D-B4B3-474C-8B62-8B638DC31F7E}" presName="parentLin" presStyleCnt="0"/>
      <dgm:spPr/>
    </dgm:pt>
    <dgm:pt modelId="{E8A109A6-05F2-43F7-9000-DB6EA49AAB11}" type="pres">
      <dgm:prSet presAssocID="{EFF2750D-B4B3-474C-8B62-8B638DC31F7E}" presName="parentLeftMargin" presStyleLbl="node1" presStyleIdx="0" presStyleCnt="2"/>
      <dgm:spPr/>
    </dgm:pt>
    <dgm:pt modelId="{7D4D635E-8C97-4C03-8F90-DBDF36F18A5E}" type="pres">
      <dgm:prSet presAssocID="{EFF2750D-B4B3-474C-8B62-8B638DC31F7E}" presName="parentText" presStyleLbl="node1" presStyleIdx="0" presStyleCnt="2" custScaleX="151789" custScaleY="326505">
        <dgm:presLayoutVars>
          <dgm:chMax val="0"/>
          <dgm:bulletEnabled val="1"/>
        </dgm:presLayoutVars>
      </dgm:prSet>
      <dgm:spPr/>
    </dgm:pt>
    <dgm:pt modelId="{35FFC0C8-5D5B-4D02-99F2-8A3537D6A059}" type="pres">
      <dgm:prSet presAssocID="{EFF2750D-B4B3-474C-8B62-8B638DC31F7E}" presName="negativeSpace" presStyleCnt="0"/>
      <dgm:spPr/>
    </dgm:pt>
    <dgm:pt modelId="{C4D197D2-2046-467B-9B1D-AE3681ED4104}" type="pres">
      <dgm:prSet presAssocID="{EFF2750D-B4B3-474C-8B62-8B638DC31F7E}" presName="childText" presStyleLbl="conFgAcc1" presStyleIdx="0" presStyleCnt="2">
        <dgm:presLayoutVars>
          <dgm:bulletEnabled val="1"/>
        </dgm:presLayoutVars>
      </dgm:prSet>
      <dgm:spPr/>
    </dgm:pt>
    <dgm:pt modelId="{977D12AE-B114-453E-BE39-D4C17802DAAE}" type="pres">
      <dgm:prSet presAssocID="{75C067D7-FCD2-4969-8F27-4BBDA88E75ED}" presName="spaceBetweenRectangles" presStyleCnt="0"/>
      <dgm:spPr/>
    </dgm:pt>
    <dgm:pt modelId="{29E16816-5253-4070-A98E-85C868EAAE09}" type="pres">
      <dgm:prSet presAssocID="{789CD6DB-3A68-4A41-90BD-4F0CBB3617D1}" presName="parentLin" presStyleCnt="0"/>
      <dgm:spPr/>
    </dgm:pt>
    <dgm:pt modelId="{495484B8-6E8C-44F2-B6A3-7E14C9D95395}" type="pres">
      <dgm:prSet presAssocID="{789CD6DB-3A68-4A41-90BD-4F0CBB3617D1}" presName="parentLeftMargin" presStyleLbl="node1" presStyleIdx="0" presStyleCnt="2"/>
      <dgm:spPr/>
    </dgm:pt>
    <dgm:pt modelId="{B06C4074-2F6F-48CB-93CC-1044E7AC1660}" type="pres">
      <dgm:prSet presAssocID="{789CD6DB-3A68-4A41-90BD-4F0CBB3617D1}" presName="parentText" presStyleLbl="node1" presStyleIdx="1" presStyleCnt="2" custScaleX="142857" custLinFactNeighborX="-71261" custLinFactNeighborY="4302">
        <dgm:presLayoutVars>
          <dgm:chMax val="0"/>
          <dgm:bulletEnabled val="1"/>
        </dgm:presLayoutVars>
      </dgm:prSet>
      <dgm:spPr/>
    </dgm:pt>
    <dgm:pt modelId="{15D383E6-10AD-475F-AB01-06BCE79DC8D1}" type="pres">
      <dgm:prSet presAssocID="{789CD6DB-3A68-4A41-90BD-4F0CBB3617D1}" presName="negativeSpace" presStyleCnt="0"/>
      <dgm:spPr/>
    </dgm:pt>
    <dgm:pt modelId="{D688C567-2247-4E26-BB9B-991970C54F6D}" type="pres">
      <dgm:prSet presAssocID="{789CD6DB-3A68-4A41-90BD-4F0CBB3617D1}" presName="childText" presStyleLbl="conFgAcc1" presStyleIdx="1" presStyleCnt="2">
        <dgm:presLayoutVars>
          <dgm:bulletEnabled val="1"/>
        </dgm:presLayoutVars>
      </dgm:prSet>
      <dgm:spPr/>
    </dgm:pt>
  </dgm:ptLst>
  <dgm:cxnLst>
    <dgm:cxn modelId="{9C63FB05-AB9A-41FA-BB25-2F21BB7530A4}" srcId="{789CD6DB-3A68-4A41-90BD-4F0CBB3617D1}" destId="{DD9B059E-8275-499B-8954-6876809F26D0}" srcOrd="0" destOrd="0" parTransId="{C2E44638-9E22-4C91-98C0-773D79B3D8D7}" sibTransId="{7B82299B-2DCC-44B7-AFAD-8CE216083AEF}"/>
    <dgm:cxn modelId="{19CB4727-2099-48B1-8689-D80F20793B4F}" type="presOf" srcId="{EFF2750D-B4B3-474C-8B62-8B638DC31F7E}" destId="{7D4D635E-8C97-4C03-8F90-DBDF36F18A5E}" srcOrd="1" destOrd="0" presId="urn:microsoft.com/office/officeart/2005/8/layout/list1"/>
    <dgm:cxn modelId="{584FC831-2BA2-4B86-9174-D0199868C4F3}" type="presOf" srcId="{3F442EA2-39BA-4C9A-AD59-755D4917D532}" destId="{E6A445EE-D086-4B01-B491-D67950A5A065}" srcOrd="0" destOrd="0" presId="urn:microsoft.com/office/officeart/2005/8/layout/list1"/>
    <dgm:cxn modelId="{62C10234-45D3-426A-8820-4C0D1D8CBA21}" srcId="{3F442EA2-39BA-4C9A-AD59-755D4917D532}" destId="{789CD6DB-3A68-4A41-90BD-4F0CBB3617D1}" srcOrd="1" destOrd="0" parTransId="{C0BEB5FF-8DFB-40B9-A228-C0C6097DDDC4}" sibTransId="{1A702531-A59F-4EE2-8246-E2EB0955D8B1}"/>
    <dgm:cxn modelId="{F56B4E34-2FA8-4F49-9A95-1D87B874A5F8}" type="presOf" srcId="{37AE270B-73DF-4878-B29A-8BB234AC6B1B}" destId="{D688C567-2247-4E26-BB9B-991970C54F6D}" srcOrd="0" destOrd="2" presId="urn:microsoft.com/office/officeart/2005/8/layout/list1"/>
    <dgm:cxn modelId="{F6C72A64-39EB-41D5-9228-84AA75F3883B}" srcId="{789CD6DB-3A68-4A41-90BD-4F0CBB3617D1}" destId="{37AE270B-73DF-4878-B29A-8BB234AC6B1B}" srcOrd="2" destOrd="0" parTransId="{17DF1ABF-F1C1-4945-81B3-8496296BA81B}" sibTransId="{B0418F95-1D2B-4D3F-BDC4-6B82311C453E}"/>
    <dgm:cxn modelId="{17B4E667-2299-4D7F-8CF7-F256D028F9E6}" srcId="{789CD6DB-3A68-4A41-90BD-4F0CBB3617D1}" destId="{469C94C1-887D-4E60-98C9-6DB0A0F3C373}" srcOrd="1" destOrd="0" parTransId="{8794C8D3-9802-4499-A2E9-E3BA20CB0D68}" sibTransId="{D9A8919C-75ED-4E1D-A726-3AD5BFE91FF7}"/>
    <dgm:cxn modelId="{678B089C-509C-44FB-BF3A-F6C3D4D536B5}" type="presOf" srcId="{EFF2750D-B4B3-474C-8B62-8B638DC31F7E}" destId="{E8A109A6-05F2-43F7-9000-DB6EA49AAB11}" srcOrd="0" destOrd="0" presId="urn:microsoft.com/office/officeart/2005/8/layout/list1"/>
    <dgm:cxn modelId="{A058DDA2-48CA-4E5B-B389-F71A59C262B0}" srcId="{3F442EA2-39BA-4C9A-AD59-755D4917D532}" destId="{EFF2750D-B4B3-474C-8B62-8B638DC31F7E}" srcOrd="0" destOrd="0" parTransId="{AEBC78E6-CDDC-4C8F-A157-3C51E907FACD}" sibTransId="{75C067D7-FCD2-4969-8F27-4BBDA88E75ED}"/>
    <dgm:cxn modelId="{3FA67ED3-1A6F-4BDF-ACEC-829C99F3258C}" type="presOf" srcId="{DD9B059E-8275-499B-8954-6876809F26D0}" destId="{D688C567-2247-4E26-BB9B-991970C54F6D}" srcOrd="0" destOrd="0" presId="urn:microsoft.com/office/officeart/2005/8/layout/list1"/>
    <dgm:cxn modelId="{8B70F5D3-777F-4D17-8E54-6792F0D72C42}" type="presOf" srcId="{789CD6DB-3A68-4A41-90BD-4F0CBB3617D1}" destId="{495484B8-6E8C-44F2-B6A3-7E14C9D95395}" srcOrd="0" destOrd="0" presId="urn:microsoft.com/office/officeart/2005/8/layout/list1"/>
    <dgm:cxn modelId="{A0CDEAD4-0BCC-40E8-AF1A-A188DDA0FCD0}" type="presOf" srcId="{789CD6DB-3A68-4A41-90BD-4F0CBB3617D1}" destId="{B06C4074-2F6F-48CB-93CC-1044E7AC1660}" srcOrd="1" destOrd="0" presId="urn:microsoft.com/office/officeart/2005/8/layout/list1"/>
    <dgm:cxn modelId="{1AEA7DF8-E55A-4BAB-967F-1BCDE505285A}" type="presOf" srcId="{469C94C1-887D-4E60-98C9-6DB0A0F3C373}" destId="{D688C567-2247-4E26-BB9B-991970C54F6D}" srcOrd="0" destOrd="1" presId="urn:microsoft.com/office/officeart/2005/8/layout/list1"/>
    <dgm:cxn modelId="{D10C250A-0817-4C93-9575-6150FF296669}" type="presParOf" srcId="{E6A445EE-D086-4B01-B491-D67950A5A065}" destId="{3F05BC1E-54B4-4416-A597-E21EFF5979C3}" srcOrd="0" destOrd="0" presId="urn:microsoft.com/office/officeart/2005/8/layout/list1"/>
    <dgm:cxn modelId="{D02ABC25-463F-42BB-8F57-DD195A16C670}" type="presParOf" srcId="{3F05BC1E-54B4-4416-A597-E21EFF5979C3}" destId="{E8A109A6-05F2-43F7-9000-DB6EA49AAB11}" srcOrd="0" destOrd="0" presId="urn:microsoft.com/office/officeart/2005/8/layout/list1"/>
    <dgm:cxn modelId="{9A14269F-A151-4203-981B-ECC5306BBFEC}" type="presParOf" srcId="{3F05BC1E-54B4-4416-A597-E21EFF5979C3}" destId="{7D4D635E-8C97-4C03-8F90-DBDF36F18A5E}" srcOrd="1" destOrd="0" presId="urn:microsoft.com/office/officeart/2005/8/layout/list1"/>
    <dgm:cxn modelId="{6BAA7F48-C0BE-4D32-B7B8-A3B93DDFA6CF}" type="presParOf" srcId="{E6A445EE-D086-4B01-B491-D67950A5A065}" destId="{35FFC0C8-5D5B-4D02-99F2-8A3537D6A059}" srcOrd="1" destOrd="0" presId="urn:microsoft.com/office/officeart/2005/8/layout/list1"/>
    <dgm:cxn modelId="{ADB0BE8C-BDB3-4FA9-B524-B04CD5D2BF7C}" type="presParOf" srcId="{E6A445EE-D086-4B01-B491-D67950A5A065}" destId="{C4D197D2-2046-467B-9B1D-AE3681ED4104}" srcOrd="2" destOrd="0" presId="urn:microsoft.com/office/officeart/2005/8/layout/list1"/>
    <dgm:cxn modelId="{202C26A9-B5E1-42CC-9164-966F8F58EF5D}" type="presParOf" srcId="{E6A445EE-D086-4B01-B491-D67950A5A065}" destId="{977D12AE-B114-453E-BE39-D4C17802DAAE}" srcOrd="3" destOrd="0" presId="urn:microsoft.com/office/officeart/2005/8/layout/list1"/>
    <dgm:cxn modelId="{0E05DCD8-C541-4165-88FA-890993336A9C}" type="presParOf" srcId="{E6A445EE-D086-4B01-B491-D67950A5A065}" destId="{29E16816-5253-4070-A98E-85C868EAAE09}" srcOrd="4" destOrd="0" presId="urn:microsoft.com/office/officeart/2005/8/layout/list1"/>
    <dgm:cxn modelId="{06CDC268-06E4-4DCA-9114-F4E6A27ABE55}" type="presParOf" srcId="{29E16816-5253-4070-A98E-85C868EAAE09}" destId="{495484B8-6E8C-44F2-B6A3-7E14C9D95395}" srcOrd="0" destOrd="0" presId="urn:microsoft.com/office/officeart/2005/8/layout/list1"/>
    <dgm:cxn modelId="{12F378CB-E8ED-4240-A04B-FD3BE2910626}" type="presParOf" srcId="{29E16816-5253-4070-A98E-85C868EAAE09}" destId="{B06C4074-2F6F-48CB-93CC-1044E7AC1660}" srcOrd="1" destOrd="0" presId="urn:microsoft.com/office/officeart/2005/8/layout/list1"/>
    <dgm:cxn modelId="{09335CB1-4E18-4686-8D13-94F95D388753}" type="presParOf" srcId="{E6A445EE-D086-4B01-B491-D67950A5A065}" destId="{15D383E6-10AD-475F-AB01-06BCE79DC8D1}" srcOrd="5" destOrd="0" presId="urn:microsoft.com/office/officeart/2005/8/layout/list1"/>
    <dgm:cxn modelId="{E7463280-C2B0-4E19-97BF-CA238D026A7A}" type="presParOf" srcId="{E6A445EE-D086-4B01-B491-D67950A5A065}" destId="{D688C567-2247-4E26-BB9B-991970C54F6D}"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442EA2-39BA-4C9A-AD59-755D4917D532}"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en-US"/>
        </a:p>
      </dgm:t>
    </dgm:pt>
    <dgm:pt modelId="{EFF2750D-B4B3-474C-8B62-8B638DC31F7E}">
      <dgm:prSet phldrT="[Text]" custT="1"/>
      <dgm:spPr/>
      <dgm:t>
        <a:bodyPr/>
        <a:lstStyle/>
        <a:p>
          <a:pPr algn="ctr"/>
          <a:r>
            <a:rPr lang="en-US" sz="1800" b="1" dirty="0"/>
            <a:t>SLO #2</a:t>
          </a:r>
          <a:r>
            <a:rPr lang="en-US" sz="1800" dirty="0"/>
            <a:t> (Practice): Students will demonstrate competence in systemic/relational assessment, treatment planning, interventions, transfer, and termination.</a:t>
          </a:r>
        </a:p>
      </dgm:t>
      <dgm:extLst>
        <a:ext uri="{E40237B7-FDA0-4F09-8148-C483321AD2D9}">
          <dgm14:cNvPr xmlns:dgm14="http://schemas.microsoft.com/office/drawing/2010/diagram" id="0" name="" title="Group A tasks"/>
        </a:ext>
      </dgm:extLst>
    </dgm:pt>
    <dgm:pt modelId="{AEBC78E6-CDDC-4C8F-A157-3C51E907FACD}" type="parTrans" cxnId="{A058DDA2-48CA-4E5B-B389-F71A59C262B0}">
      <dgm:prSet/>
      <dgm:spPr/>
      <dgm:t>
        <a:bodyPr/>
        <a:lstStyle/>
        <a:p>
          <a:endParaRPr lang="en-US"/>
        </a:p>
      </dgm:t>
    </dgm:pt>
    <dgm:pt modelId="{75C067D7-FCD2-4969-8F27-4BBDA88E75ED}" type="sibTrans" cxnId="{A058DDA2-48CA-4E5B-B389-F71A59C262B0}">
      <dgm:prSet/>
      <dgm:spPr/>
      <dgm:t>
        <a:bodyPr/>
        <a:lstStyle/>
        <a:p>
          <a:endParaRPr lang="en-US"/>
        </a:p>
      </dgm:t>
    </dgm:pt>
    <dgm:pt modelId="{789CD6DB-3A68-4A41-90BD-4F0CBB3617D1}">
      <dgm:prSet phldrT="[Text]" custT="1"/>
      <dgm:spPr/>
      <dgm:t>
        <a:bodyPr/>
        <a:lstStyle/>
        <a:p>
          <a:r>
            <a:rPr lang="en-US" sz="1800" dirty="0"/>
            <a:t>           </a:t>
          </a:r>
          <a:r>
            <a:rPr lang="en-US" sz="1800" b="1" dirty="0"/>
            <a:t>Target, Measure, Data</a:t>
          </a:r>
        </a:p>
      </dgm:t>
    </dgm:pt>
    <dgm:pt modelId="{C0BEB5FF-8DFB-40B9-A228-C0C6097DDDC4}" type="parTrans" cxnId="{62C10234-45D3-426A-8820-4C0D1D8CBA21}">
      <dgm:prSet/>
      <dgm:spPr/>
      <dgm:t>
        <a:bodyPr/>
        <a:lstStyle/>
        <a:p>
          <a:endParaRPr lang="en-US"/>
        </a:p>
      </dgm:t>
    </dgm:pt>
    <dgm:pt modelId="{1A702531-A59F-4EE2-8246-E2EB0955D8B1}" type="sibTrans" cxnId="{62C10234-45D3-426A-8820-4C0D1D8CBA21}">
      <dgm:prSet/>
      <dgm:spPr/>
      <dgm:t>
        <a:bodyPr/>
        <a:lstStyle/>
        <a:p>
          <a:endParaRPr lang="en-US"/>
        </a:p>
      </dgm:t>
    </dgm:pt>
    <dgm:pt modelId="{469C94C1-887D-4E60-98C9-6DB0A0F3C373}">
      <dgm:prSet phldrT="[Text]" custT="1"/>
      <dgm:spPr/>
      <dgm:t>
        <a:bodyPr/>
        <a:lstStyle/>
        <a:p>
          <a:r>
            <a:rPr lang="en-US" sz="1800" dirty="0"/>
            <a:t>Aggregated Data for 2025: Total of 7 students (100%) passed part III of the Comprehensive Exam</a:t>
          </a:r>
        </a:p>
      </dgm:t>
    </dgm:pt>
    <dgm:pt modelId="{8794C8D3-9802-4499-A2E9-E3BA20CB0D68}" type="parTrans" cxnId="{17B4E667-2299-4D7F-8CF7-F256D028F9E6}">
      <dgm:prSet/>
      <dgm:spPr/>
      <dgm:t>
        <a:bodyPr/>
        <a:lstStyle/>
        <a:p>
          <a:endParaRPr lang="en-US"/>
        </a:p>
      </dgm:t>
    </dgm:pt>
    <dgm:pt modelId="{D9A8919C-75ED-4E1D-A726-3AD5BFE91FF7}" type="sibTrans" cxnId="{17B4E667-2299-4D7F-8CF7-F256D028F9E6}">
      <dgm:prSet/>
      <dgm:spPr/>
      <dgm:t>
        <a:bodyPr/>
        <a:lstStyle/>
        <a:p>
          <a:endParaRPr lang="en-US"/>
        </a:p>
      </dgm:t>
    </dgm:pt>
    <dgm:pt modelId="{55EBA861-DDD7-468C-80C3-2B7421FD90B5}">
      <dgm:prSet phldrT="[Text]" custT="1"/>
      <dgm:spPr/>
      <dgm:t>
        <a:bodyPr/>
        <a:lstStyle/>
        <a:p>
          <a:r>
            <a:rPr lang="en-US" sz="1800" dirty="0"/>
            <a:t>At least 80% of students will pass Part III of the Comprehensive Exam.</a:t>
          </a:r>
        </a:p>
      </dgm:t>
    </dgm:pt>
    <dgm:pt modelId="{FDDA24A4-99B0-414D-BB0C-72697373A90C}" type="parTrans" cxnId="{8F7D4149-843E-48AC-B054-DB02B75680EF}">
      <dgm:prSet/>
      <dgm:spPr/>
      <dgm:t>
        <a:bodyPr/>
        <a:lstStyle/>
        <a:p>
          <a:endParaRPr lang="en-US"/>
        </a:p>
      </dgm:t>
    </dgm:pt>
    <dgm:pt modelId="{01961D07-8906-4529-8E57-72F1A2F999B2}" type="sibTrans" cxnId="{8F7D4149-843E-48AC-B054-DB02B75680EF}">
      <dgm:prSet/>
      <dgm:spPr/>
      <dgm:t>
        <a:bodyPr/>
        <a:lstStyle/>
        <a:p>
          <a:endParaRPr lang="en-US"/>
        </a:p>
      </dgm:t>
    </dgm:pt>
    <dgm:pt modelId="{8C8E950E-E1C5-4330-8E90-C8E2F7BCA689}">
      <dgm:prSet phldrT="[Text]" custT="1"/>
      <dgm:spPr/>
      <dgm:t>
        <a:bodyPr/>
        <a:lstStyle/>
        <a:p>
          <a:r>
            <a:rPr lang="en-US" sz="1800" dirty="0"/>
            <a:t>Target Met</a:t>
          </a:r>
        </a:p>
      </dgm:t>
    </dgm:pt>
    <dgm:pt modelId="{ABCC331F-0F49-4425-9750-533C19427869}" type="parTrans" cxnId="{A36196DE-2AFE-4F47-ABC4-C6932039FE4A}">
      <dgm:prSet/>
      <dgm:spPr/>
      <dgm:t>
        <a:bodyPr/>
        <a:lstStyle/>
        <a:p>
          <a:endParaRPr lang="en-US"/>
        </a:p>
      </dgm:t>
    </dgm:pt>
    <dgm:pt modelId="{C5911DDE-CF3D-4990-B914-8FAFD7DE305C}" type="sibTrans" cxnId="{A36196DE-2AFE-4F47-ABC4-C6932039FE4A}">
      <dgm:prSet/>
      <dgm:spPr/>
      <dgm:t>
        <a:bodyPr/>
        <a:lstStyle/>
        <a:p>
          <a:endParaRPr lang="en-US"/>
        </a:p>
      </dgm:t>
    </dgm:pt>
    <dgm:pt modelId="{E6A445EE-D086-4B01-B491-D67950A5A065}" type="pres">
      <dgm:prSet presAssocID="{3F442EA2-39BA-4C9A-AD59-755D4917D532}" presName="linear" presStyleCnt="0">
        <dgm:presLayoutVars>
          <dgm:dir/>
          <dgm:animLvl val="lvl"/>
          <dgm:resizeHandles val="exact"/>
        </dgm:presLayoutVars>
      </dgm:prSet>
      <dgm:spPr/>
    </dgm:pt>
    <dgm:pt modelId="{3F05BC1E-54B4-4416-A597-E21EFF5979C3}" type="pres">
      <dgm:prSet presAssocID="{EFF2750D-B4B3-474C-8B62-8B638DC31F7E}" presName="parentLin" presStyleCnt="0"/>
      <dgm:spPr/>
    </dgm:pt>
    <dgm:pt modelId="{E8A109A6-05F2-43F7-9000-DB6EA49AAB11}" type="pres">
      <dgm:prSet presAssocID="{EFF2750D-B4B3-474C-8B62-8B638DC31F7E}" presName="parentLeftMargin" presStyleLbl="node1" presStyleIdx="0" presStyleCnt="2"/>
      <dgm:spPr/>
    </dgm:pt>
    <dgm:pt modelId="{7D4D635E-8C97-4C03-8F90-DBDF36F18A5E}" type="pres">
      <dgm:prSet presAssocID="{EFF2750D-B4B3-474C-8B62-8B638DC31F7E}" presName="parentText" presStyleLbl="node1" presStyleIdx="0" presStyleCnt="2" custScaleX="151789" custScaleY="326505">
        <dgm:presLayoutVars>
          <dgm:chMax val="0"/>
          <dgm:bulletEnabled val="1"/>
        </dgm:presLayoutVars>
      </dgm:prSet>
      <dgm:spPr/>
    </dgm:pt>
    <dgm:pt modelId="{35FFC0C8-5D5B-4D02-99F2-8A3537D6A059}" type="pres">
      <dgm:prSet presAssocID="{EFF2750D-B4B3-474C-8B62-8B638DC31F7E}" presName="negativeSpace" presStyleCnt="0"/>
      <dgm:spPr/>
    </dgm:pt>
    <dgm:pt modelId="{C4D197D2-2046-467B-9B1D-AE3681ED4104}" type="pres">
      <dgm:prSet presAssocID="{EFF2750D-B4B3-474C-8B62-8B638DC31F7E}" presName="childText" presStyleLbl="conFgAcc1" presStyleIdx="0" presStyleCnt="2">
        <dgm:presLayoutVars>
          <dgm:bulletEnabled val="1"/>
        </dgm:presLayoutVars>
      </dgm:prSet>
      <dgm:spPr/>
    </dgm:pt>
    <dgm:pt modelId="{22FF47A6-57D3-4CF7-9628-49E4380D07BB}" type="pres">
      <dgm:prSet presAssocID="{75C067D7-FCD2-4969-8F27-4BBDA88E75ED}" presName="spaceBetweenRectangles" presStyleCnt="0"/>
      <dgm:spPr/>
    </dgm:pt>
    <dgm:pt modelId="{9F7B6EF6-B291-446F-B42F-AE2612BD4F98}" type="pres">
      <dgm:prSet presAssocID="{789CD6DB-3A68-4A41-90BD-4F0CBB3617D1}" presName="parentLin" presStyleCnt="0"/>
      <dgm:spPr/>
    </dgm:pt>
    <dgm:pt modelId="{47B527E5-ED23-45FC-9986-901BDAA3FF84}" type="pres">
      <dgm:prSet presAssocID="{789CD6DB-3A68-4A41-90BD-4F0CBB3617D1}" presName="parentLeftMargin" presStyleLbl="node1" presStyleIdx="0" presStyleCnt="2"/>
      <dgm:spPr/>
    </dgm:pt>
    <dgm:pt modelId="{F7B6BCF8-3A14-45DF-9585-2F9C70CC3BAC}" type="pres">
      <dgm:prSet presAssocID="{789CD6DB-3A68-4A41-90BD-4F0CBB3617D1}" presName="parentText" presStyleLbl="node1" presStyleIdx="1" presStyleCnt="2" custScaleX="131372" custLinFactNeighborX="-11765">
        <dgm:presLayoutVars>
          <dgm:chMax val="0"/>
          <dgm:bulletEnabled val="1"/>
        </dgm:presLayoutVars>
      </dgm:prSet>
      <dgm:spPr/>
    </dgm:pt>
    <dgm:pt modelId="{52B8250A-D2F1-4400-B8A7-686405D55D42}" type="pres">
      <dgm:prSet presAssocID="{789CD6DB-3A68-4A41-90BD-4F0CBB3617D1}" presName="negativeSpace" presStyleCnt="0"/>
      <dgm:spPr/>
    </dgm:pt>
    <dgm:pt modelId="{E36A95C2-712F-47CA-9768-A3D24A7F4202}" type="pres">
      <dgm:prSet presAssocID="{789CD6DB-3A68-4A41-90BD-4F0CBB3617D1}" presName="childText" presStyleLbl="conFgAcc1" presStyleIdx="1" presStyleCnt="2">
        <dgm:presLayoutVars>
          <dgm:bulletEnabled val="1"/>
        </dgm:presLayoutVars>
      </dgm:prSet>
      <dgm:spPr/>
    </dgm:pt>
  </dgm:ptLst>
  <dgm:cxnLst>
    <dgm:cxn modelId="{0A2E7B1F-52F7-4E9A-B05F-524AD9E5AEEC}" type="presOf" srcId="{789CD6DB-3A68-4A41-90BD-4F0CBB3617D1}" destId="{F7B6BCF8-3A14-45DF-9585-2F9C70CC3BAC}" srcOrd="1" destOrd="0" presId="urn:microsoft.com/office/officeart/2005/8/layout/list1"/>
    <dgm:cxn modelId="{5CF7E522-C938-4A89-8899-52D1335C7A0B}" type="presOf" srcId="{8C8E950E-E1C5-4330-8E90-C8E2F7BCA689}" destId="{E36A95C2-712F-47CA-9768-A3D24A7F4202}" srcOrd="0" destOrd="2" presId="urn:microsoft.com/office/officeart/2005/8/layout/list1"/>
    <dgm:cxn modelId="{19CB4727-2099-48B1-8689-D80F20793B4F}" type="presOf" srcId="{EFF2750D-B4B3-474C-8B62-8B638DC31F7E}" destId="{7D4D635E-8C97-4C03-8F90-DBDF36F18A5E}" srcOrd="1" destOrd="0" presId="urn:microsoft.com/office/officeart/2005/8/layout/list1"/>
    <dgm:cxn modelId="{584FC831-2BA2-4B86-9174-D0199868C4F3}" type="presOf" srcId="{3F442EA2-39BA-4C9A-AD59-755D4917D532}" destId="{E6A445EE-D086-4B01-B491-D67950A5A065}" srcOrd="0" destOrd="0" presId="urn:microsoft.com/office/officeart/2005/8/layout/list1"/>
    <dgm:cxn modelId="{62C10234-45D3-426A-8820-4C0D1D8CBA21}" srcId="{3F442EA2-39BA-4C9A-AD59-755D4917D532}" destId="{789CD6DB-3A68-4A41-90BD-4F0CBB3617D1}" srcOrd="1" destOrd="0" parTransId="{C0BEB5FF-8DFB-40B9-A228-C0C6097DDDC4}" sibTransId="{1A702531-A59F-4EE2-8246-E2EB0955D8B1}"/>
    <dgm:cxn modelId="{17B4E667-2299-4D7F-8CF7-F256D028F9E6}" srcId="{789CD6DB-3A68-4A41-90BD-4F0CBB3617D1}" destId="{469C94C1-887D-4E60-98C9-6DB0A0F3C373}" srcOrd="1" destOrd="0" parTransId="{8794C8D3-9802-4499-A2E9-E3BA20CB0D68}" sibTransId="{D9A8919C-75ED-4E1D-A726-3AD5BFE91FF7}"/>
    <dgm:cxn modelId="{8F7D4149-843E-48AC-B054-DB02B75680EF}" srcId="{789CD6DB-3A68-4A41-90BD-4F0CBB3617D1}" destId="{55EBA861-DDD7-468C-80C3-2B7421FD90B5}" srcOrd="0" destOrd="0" parTransId="{FDDA24A4-99B0-414D-BB0C-72697373A90C}" sibTransId="{01961D07-8906-4529-8E57-72F1A2F999B2}"/>
    <dgm:cxn modelId="{678B089C-509C-44FB-BF3A-F6C3D4D536B5}" type="presOf" srcId="{EFF2750D-B4B3-474C-8B62-8B638DC31F7E}" destId="{E8A109A6-05F2-43F7-9000-DB6EA49AAB11}" srcOrd="0" destOrd="0" presId="urn:microsoft.com/office/officeart/2005/8/layout/list1"/>
    <dgm:cxn modelId="{A058DDA2-48CA-4E5B-B389-F71A59C262B0}" srcId="{3F442EA2-39BA-4C9A-AD59-755D4917D532}" destId="{EFF2750D-B4B3-474C-8B62-8B638DC31F7E}" srcOrd="0" destOrd="0" parTransId="{AEBC78E6-CDDC-4C8F-A157-3C51E907FACD}" sibTransId="{75C067D7-FCD2-4969-8F27-4BBDA88E75ED}"/>
    <dgm:cxn modelId="{2E5728C0-E18C-459B-B832-221617DA3DC7}" type="presOf" srcId="{55EBA861-DDD7-468C-80C3-2B7421FD90B5}" destId="{E36A95C2-712F-47CA-9768-A3D24A7F4202}" srcOrd="0" destOrd="0" presId="urn:microsoft.com/office/officeart/2005/8/layout/list1"/>
    <dgm:cxn modelId="{5A7B4BD0-F973-4763-86E6-43D16A523914}" type="presOf" srcId="{789CD6DB-3A68-4A41-90BD-4F0CBB3617D1}" destId="{47B527E5-ED23-45FC-9986-901BDAA3FF84}" srcOrd="0" destOrd="0" presId="urn:microsoft.com/office/officeart/2005/8/layout/list1"/>
    <dgm:cxn modelId="{A36196DE-2AFE-4F47-ABC4-C6932039FE4A}" srcId="{789CD6DB-3A68-4A41-90BD-4F0CBB3617D1}" destId="{8C8E950E-E1C5-4330-8E90-C8E2F7BCA689}" srcOrd="2" destOrd="0" parTransId="{ABCC331F-0F49-4425-9750-533C19427869}" sibTransId="{C5911DDE-CF3D-4990-B914-8FAFD7DE305C}"/>
    <dgm:cxn modelId="{463AF2F8-2D00-468F-96C2-36CB0F6635E1}" type="presOf" srcId="{469C94C1-887D-4E60-98C9-6DB0A0F3C373}" destId="{E36A95C2-712F-47CA-9768-A3D24A7F4202}" srcOrd="0" destOrd="1" presId="urn:microsoft.com/office/officeart/2005/8/layout/list1"/>
    <dgm:cxn modelId="{D10C250A-0817-4C93-9575-6150FF296669}" type="presParOf" srcId="{E6A445EE-D086-4B01-B491-D67950A5A065}" destId="{3F05BC1E-54B4-4416-A597-E21EFF5979C3}" srcOrd="0" destOrd="0" presId="urn:microsoft.com/office/officeart/2005/8/layout/list1"/>
    <dgm:cxn modelId="{D02ABC25-463F-42BB-8F57-DD195A16C670}" type="presParOf" srcId="{3F05BC1E-54B4-4416-A597-E21EFF5979C3}" destId="{E8A109A6-05F2-43F7-9000-DB6EA49AAB11}" srcOrd="0" destOrd="0" presId="urn:microsoft.com/office/officeart/2005/8/layout/list1"/>
    <dgm:cxn modelId="{9A14269F-A151-4203-981B-ECC5306BBFEC}" type="presParOf" srcId="{3F05BC1E-54B4-4416-A597-E21EFF5979C3}" destId="{7D4D635E-8C97-4C03-8F90-DBDF36F18A5E}" srcOrd="1" destOrd="0" presId="urn:microsoft.com/office/officeart/2005/8/layout/list1"/>
    <dgm:cxn modelId="{6BAA7F48-C0BE-4D32-B7B8-A3B93DDFA6CF}" type="presParOf" srcId="{E6A445EE-D086-4B01-B491-D67950A5A065}" destId="{35FFC0C8-5D5B-4D02-99F2-8A3537D6A059}" srcOrd="1" destOrd="0" presId="urn:microsoft.com/office/officeart/2005/8/layout/list1"/>
    <dgm:cxn modelId="{ADB0BE8C-BDB3-4FA9-B524-B04CD5D2BF7C}" type="presParOf" srcId="{E6A445EE-D086-4B01-B491-D67950A5A065}" destId="{C4D197D2-2046-467B-9B1D-AE3681ED4104}" srcOrd="2" destOrd="0" presId="urn:microsoft.com/office/officeart/2005/8/layout/list1"/>
    <dgm:cxn modelId="{7ED8AC5F-DC07-4318-8AD5-6ED8DB3E8B06}" type="presParOf" srcId="{E6A445EE-D086-4B01-B491-D67950A5A065}" destId="{22FF47A6-57D3-4CF7-9628-49E4380D07BB}" srcOrd="3" destOrd="0" presId="urn:microsoft.com/office/officeart/2005/8/layout/list1"/>
    <dgm:cxn modelId="{E4DC6420-E09F-4352-B0A3-628FA59AEF40}" type="presParOf" srcId="{E6A445EE-D086-4B01-B491-D67950A5A065}" destId="{9F7B6EF6-B291-446F-B42F-AE2612BD4F98}" srcOrd="4" destOrd="0" presId="urn:microsoft.com/office/officeart/2005/8/layout/list1"/>
    <dgm:cxn modelId="{5A7F8B51-AFCF-4474-9462-A678AB947901}" type="presParOf" srcId="{9F7B6EF6-B291-446F-B42F-AE2612BD4F98}" destId="{47B527E5-ED23-45FC-9986-901BDAA3FF84}" srcOrd="0" destOrd="0" presId="urn:microsoft.com/office/officeart/2005/8/layout/list1"/>
    <dgm:cxn modelId="{1AE402B4-EC50-4A77-8FB6-B35D657B9B92}" type="presParOf" srcId="{9F7B6EF6-B291-446F-B42F-AE2612BD4F98}" destId="{F7B6BCF8-3A14-45DF-9585-2F9C70CC3BAC}" srcOrd="1" destOrd="0" presId="urn:microsoft.com/office/officeart/2005/8/layout/list1"/>
    <dgm:cxn modelId="{FB4212F7-34A3-43C6-825D-E07D03534597}" type="presParOf" srcId="{E6A445EE-D086-4B01-B491-D67950A5A065}" destId="{52B8250A-D2F1-4400-B8A7-686405D55D42}" srcOrd="5" destOrd="0" presId="urn:microsoft.com/office/officeart/2005/8/layout/list1"/>
    <dgm:cxn modelId="{C548B9FB-11D8-4B2C-A019-40C062272924}" type="presParOf" srcId="{E6A445EE-D086-4B01-B491-D67950A5A065}" destId="{E36A95C2-712F-47CA-9768-A3D24A7F4202}"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442EA2-39BA-4C9A-AD59-755D4917D532}"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en-US"/>
        </a:p>
      </dgm:t>
    </dgm:pt>
    <dgm:pt modelId="{EFF2750D-B4B3-474C-8B62-8B638DC31F7E}">
      <dgm:prSet phldrT="[Text]" custT="1"/>
      <dgm:spPr/>
      <dgm:t>
        <a:bodyPr/>
        <a:lstStyle/>
        <a:p>
          <a:pPr algn="ctr"/>
          <a:r>
            <a:rPr lang="en-US" sz="1800" b="1" dirty="0"/>
            <a:t>SLO #3</a:t>
          </a:r>
          <a:r>
            <a:rPr lang="en-US" sz="1800" dirty="0"/>
            <a:t>. (Diversity): Students will demonstrate human diversity and practice culturally-sensitive analysis and critical self-awareness when working with a diversity of individuals, couples, and families.</a:t>
          </a:r>
        </a:p>
      </dgm:t>
      <dgm:extLst>
        <a:ext uri="{E40237B7-FDA0-4F09-8148-C483321AD2D9}">
          <dgm14:cNvPr xmlns:dgm14="http://schemas.microsoft.com/office/drawing/2010/diagram" id="0" name="" title="Group A tasks"/>
        </a:ext>
      </dgm:extLst>
    </dgm:pt>
    <dgm:pt modelId="{AEBC78E6-CDDC-4C8F-A157-3C51E907FACD}" type="parTrans" cxnId="{A058DDA2-48CA-4E5B-B389-F71A59C262B0}">
      <dgm:prSet/>
      <dgm:spPr/>
      <dgm:t>
        <a:bodyPr/>
        <a:lstStyle/>
        <a:p>
          <a:endParaRPr lang="en-US"/>
        </a:p>
      </dgm:t>
    </dgm:pt>
    <dgm:pt modelId="{75C067D7-FCD2-4969-8F27-4BBDA88E75ED}" type="sibTrans" cxnId="{A058DDA2-48CA-4E5B-B389-F71A59C262B0}">
      <dgm:prSet/>
      <dgm:spPr/>
      <dgm:t>
        <a:bodyPr/>
        <a:lstStyle/>
        <a:p>
          <a:endParaRPr lang="en-US"/>
        </a:p>
      </dgm:t>
    </dgm:pt>
    <dgm:pt modelId="{789CD6DB-3A68-4A41-90BD-4F0CBB3617D1}">
      <dgm:prSet phldrT="[Text]" custT="1"/>
      <dgm:spPr/>
      <dgm:t>
        <a:bodyPr/>
        <a:lstStyle/>
        <a:p>
          <a:pPr algn="ctr"/>
          <a:r>
            <a:rPr lang="en-US" sz="1800" b="1" dirty="0"/>
            <a:t>Target, Measure, &amp; Data</a:t>
          </a:r>
        </a:p>
      </dgm:t>
    </dgm:pt>
    <dgm:pt modelId="{C0BEB5FF-8DFB-40B9-A228-C0C6097DDDC4}" type="parTrans" cxnId="{62C10234-45D3-426A-8820-4C0D1D8CBA21}">
      <dgm:prSet/>
      <dgm:spPr/>
      <dgm:t>
        <a:bodyPr/>
        <a:lstStyle/>
        <a:p>
          <a:endParaRPr lang="en-US"/>
        </a:p>
      </dgm:t>
    </dgm:pt>
    <dgm:pt modelId="{1A702531-A59F-4EE2-8246-E2EB0955D8B1}" type="sibTrans" cxnId="{62C10234-45D3-426A-8820-4C0D1D8CBA21}">
      <dgm:prSet/>
      <dgm:spPr/>
      <dgm:t>
        <a:bodyPr/>
        <a:lstStyle/>
        <a:p>
          <a:endParaRPr lang="en-US"/>
        </a:p>
      </dgm:t>
    </dgm:pt>
    <dgm:pt modelId="{469C94C1-887D-4E60-98C9-6DB0A0F3C373}">
      <dgm:prSet phldrT="[Text]" custT="1"/>
      <dgm:spPr/>
      <dgm:t>
        <a:bodyPr/>
        <a:lstStyle/>
        <a:p>
          <a:r>
            <a:rPr lang="en-US" sz="1800" dirty="0"/>
            <a:t>Aggregated Data for 2025:  Total of 7 students (100%) passed part II of the Comprehensive Exam</a:t>
          </a:r>
        </a:p>
      </dgm:t>
    </dgm:pt>
    <dgm:pt modelId="{8794C8D3-9802-4499-A2E9-E3BA20CB0D68}" type="parTrans" cxnId="{17B4E667-2299-4D7F-8CF7-F256D028F9E6}">
      <dgm:prSet/>
      <dgm:spPr/>
      <dgm:t>
        <a:bodyPr/>
        <a:lstStyle/>
        <a:p>
          <a:endParaRPr lang="en-US"/>
        </a:p>
      </dgm:t>
    </dgm:pt>
    <dgm:pt modelId="{D9A8919C-75ED-4E1D-A726-3AD5BFE91FF7}" type="sibTrans" cxnId="{17B4E667-2299-4D7F-8CF7-F256D028F9E6}">
      <dgm:prSet/>
      <dgm:spPr/>
      <dgm:t>
        <a:bodyPr/>
        <a:lstStyle/>
        <a:p>
          <a:endParaRPr lang="en-US"/>
        </a:p>
      </dgm:t>
    </dgm:pt>
    <dgm:pt modelId="{55EBA861-DDD7-468C-80C3-2B7421FD90B5}">
      <dgm:prSet phldrT="[Text]" custT="1"/>
      <dgm:spPr/>
      <dgm:t>
        <a:bodyPr/>
        <a:lstStyle/>
        <a:p>
          <a:r>
            <a:rPr lang="en-US" sz="1800" dirty="0"/>
            <a:t>At least 80% of students will pass Part II of the Comprehensive Exam.</a:t>
          </a:r>
        </a:p>
      </dgm:t>
    </dgm:pt>
    <dgm:pt modelId="{FDDA24A4-99B0-414D-BB0C-72697373A90C}" type="parTrans" cxnId="{8F7D4149-843E-48AC-B054-DB02B75680EF}">
      <dgm:prSet/>
      <dgm:spPr/>
      <dgm:t>
        <a:bodyPr/>
        <a:lstStyle/>
        <a:p>
          <a:endParaRPr lang="en-US"/>
        </a:p>
      </dgm:t>
    </dgm:pt>
    <dgm:pt modelId="{01961D07-8906-4529-8E57-72F1A2F999B2}" type="sibTrans" cxnId="{8F7D4149-843E-48AC-B054-DB02B75680EF}">
      <dgm:prSet/>
      <dgm:spPr/>
      <dgm:t>
        <a:bodyPr/>
        <a:lstStyle/>
        <a:p>
          <a:endParaRPr lang="en-US"/>
        </a:p>
      </dgm:t>
    </dgm:pt>
    <dgm:pt modelId="{4D90B6E1-8B25-4587-B2A3-75E1AE48E89C}">
      <dgm:prSet phldrT="[Text]" custT="1"/>
      <dgm:spPr/>
      <dgm:t>
        <a:bodyPr/>
        <a:lstStyle/>
        <a:p>
          <a:r>
            <a:rPr lang="en-US" sz="1800" dirty="0"/>
            <a:t>Target Met</a:t>
          </a:r>
        </a:p>
      </dgm:t>
    </dgm:pt>
    <dgm:pt modelId="{F68D18A3-A32B-49F3-B8DF-706B03DCAD1D}" type="parTrans" cxnId="{C1C7F175-ACDB-4ADA-B0D4-D8DFC7514679}">
      <dgm:prSet/>
      <dgm:spPr/>
    </dgm:pt>
    <dgm:pt modelId="{AE07728F-AA60-47FA-B2C9-5EB67438969B}" type="sibTrans" cxnId="{C1C7F175-ACDB-4ADA-B0D4-D8DFC7514679}">
      <dgm:prSet/>
      <dgm:spPr/>
    </dgm:pt>
    <dgm:pt modelId="{E6A445EE-D086-4B01-B491-D67950A5A065}" type="pres">
      <dgm:prSet presAssocID="{3F442EA2-39BA-4C9A-AD59-755D4917D532}" presName="linear" presStyleCnt="0">
        <dgm:presLayoutVars>
          <dgm:dir/>
          <dgm:animLvl val="lvl"/>
          <dgm:resizeHandles val="exact"/>
        </dgm:presLayoutVars>
      </dgm:prSet>
      <dgm:spPr/>
    </dgm:pt>
    <dgm:pt modelId="{3F05BC1E-54B4-4416-A597-E21EFF5979C3}" type="pres">
      <dgm:prSet presAssocID="{EFF2750D-B4B3-474C-8B62-8B638DC31F7E}" presName="parentLin" presStyleCnt="0"/>
      <dgm:spPr/>
    </dgm:pt>
    <dgm:pt modelId="{E8A109A6-05F2-43F7-9000-DB6EA49AAB11}" type="pres">
      <dgm:prSet presAssocID="{EFF2750D-B4B3-474C-8B62-8B638DC31F7E}" presName="parentLeftMargin" presStyleLbl="node1" presStyleIdx="0" presStyleCnt="2"/>
      <dgm:spPr/>
    </dgm:pt>
    <dgm:pt modelId="{7D4D635E-8C97-4C03-8F90-DBDF36F18A5E}" type="pres">
      <dgm:prSet presAssocID="{EFF2750D-B4B3-474C-8B62-8B638DC31F7E}" presName="parentText" presStyleLbl="node1" presStyleIdx="0" presStyleCnt="2" custScaleX="151789" custScaleY="326505">
        <dgm:presLayoutVars>
          <dgm:chMax val="0"/>
          <dgm:bulletEnabled val="1"/>
        </dgm:presLayoutVars>
      </dgm:prSet>
      <dgm:spPr/>
    </dgm:pt>
    <dgm:pt modelId="{35FFC0C8-5D5B-4D02-99F2-8A3537D6A059}" type="pres">
      <dgm:prSet presAssocID="{EFF2750D-B4B3-474C-8B62-8B638DC31F7E}" presName="negativeSpace" presStyleCnt="0"/>
      <dgm:spPr/>
    </dgm:pt>
    <dgm:pt modelId="{C4D197D2-2046-467B-9B1D-AE3681ED4104}" type="pres">
      <dgm:prSet presAssocID="{EFF2750D-B4B3-474C-8B62-8B638DC31F7E}" presName="childText" presStyleLbl="conFgAcc1" presStyleIdx="0" presStyleCnt="2">
        <dgm:presLayoutVars>
          <dgm:bulletEnabled val="1"/>
        </dgm:presLayoutVars>
      </dgm:prSet>
      <dgm:spPr/>
    </dgm:pt>
    <dgm:pt modelId="{3C860008-9508-47BA-B6F0-D0D5B76F21AC}" type="pres">
      <dgm:prSet presAssocID="{75C067D7-FCD2-4969-8F27-4BBDA88E75ED}" presName="spaceBetweenRectangles" presStyleCnt="0"/>
      <dgm:spPr/>
    </dgm:pt>
    <dgm:pt modelId="{DB26BAB9-40E5-4A33-9BAE-6D2797E59B59}" type="pres">
      <dgm:prSet presAssocID="{789CD6DB-3A68-4A41-90BD-4F0CBB3617D1}" presName="parentLin" presStyleCnt="0"/>
      <dgm:spPr/>
    </dgm:pt>
    <dgm:pt modelId="{AE55F911-91D0-4F4B-A766-58A9B24080FF}" type="pres">
      <dgm:prSet presAssocID="{789CD6DB-3A68-4A41-90BD-4F0CBB3617D1}" presName="parentLeftMargin" presStyleLbl="node1" presStyleIdx="0" presStyleCnt="2"/>
      <dgm:spPr/>
    </dgm:pt>
    <dgm:pt modelId="{CC006D5D-6986-48E7-8302-F2802C2C1AF7}" type="pres">
      <dgm:prSet presAssocID="{789CD6DB-3A68-4A41-90BD-4F0CBB3617D1}" presName="parentText" presStyleLbl="node1" presStyleIdx="1" presStyleCnt="2" custScaleX="142857">
        <dgm:presLayoutVars>
          <dgm:chMax val="0"/>
          <dgm:bulletEnabled val="1"/>
        </dgm:presLayoutVars>
      </dgm:prSet>
      <dgm:spPr/>
    </dgm:pt>
    <dgm:pt modelId="{E8DA7755-60A8-46AC-9D1B-0BC543F1C1E7}" type="pres">
      <dgm:prSet presAssocID="{789CD6DB-3A68-4A41-90BD-4F0CBB3617D1}" presName="negativeSpace" presStyleCnt="0"/>
      <dgm:spPr/>
    </dgm:pt>
    <dgm:pt modelId="{BA91D32D-0A30-4A7F-BB79-B2D8298062C7}" type="pres">
      <dgm:prSet presAssocID="{789CD6DB-3A68-4A41-90BD-4F0CBB3617D1}" presName="childText" presStyleLbl="conFgAcc1" presStyleIdx="1" presStyleCnt="2">
        <dgm:presLayoutVars>
          <dgm:bulletEnabled val="1"/>
        </dgm:presLayoutVars>
      </dgm:prSet>
      <dgm:spPr/>
    </dgm:pt>
  </dgm:ptLst>
  <dgm:cxnLst>
    <dgm:cxn modelId="{19CB4727-2099-48B1-8689-D80F20793B4F}" type="presOf" srcId="{EFF2750D-B4B3-474C-8B62-8B638DC31F7E}" destId="{7D4D635E-8C97-4C03-8F90-DBDF36F18A5E}" srcOrd="1" destOrd="0" presId="urn:microsoft.com/office/officeart/2005/8/layout/list1"/>
    <dgm:cxn modelId="{584FC831-2BA2-4B86-9174-D0199868C4F3}" type="presOf" srcId="{3F442EA2-39BA-4C9A-AD59-755D4917D532}" destId="{E6A445EE-D086-4B01-B491-D67950A5A065}" srcOrd="0" destOrd="0" presId="urn:microsoft.com/office/officeart/2005/8/layout/list1"/>
    <dgm:cxn modelId="{62C10234-45D3-426A-8820-4C0D1D8CBA21}" srcId="{3F442EA2-39BA-4C9A-AD59-755D4917D532}" destId="{789CD6DB-3A68-4A41-90BD-4F0CBB3617D1}" srcOrd="1" destOrd="0" parTransId="{C0BEB5FF-8DFB-40B9-A228-C0C6097DDDC4}" sibTransId="{1A702531-A59F-4EE2-8246-E2EB0955D8B1}"/>
    <dgm:cxn modelId="{17B4E667-2299-4D7F-8CF7-F256D028F9E6}" srcId="{789CD6DB-3A68-4A41-90BD-4F0CBB3617D1}" destId="{469C94C1-887D-4E60-98C9-6DB0A0F3C373}" srcOrd="1" destOrd="0" parTransId="{8794C8D3-9802-4499-A2E9-E3BA20CB0D68}" sibTransId="{D9A8919C-75ED-4E1D-A726-3AD5BFE91FF7}"/>
    <dgm:cxn modelId="{76334149-BFE2-4322-A6F7-F0C776822D4E}" type="presOf" srcId="{4D90B6E1-8B25-4587-B2A3-75E1AE48E89C}" destId="{BA91D32D-0A30-4A7F-BB79-B2D8298062C7}" srcOrd="0" destOrd="2" presId="urn:microsoft.com/office/officeart/2005/8/layout/list1"/>
    <dgm:cxn modelId="{8F7D4149-843E-48AC-B054-DB02B75680EF}" srcId="{789CD6DB-3A68-4A41-90BD-4F0CBB3617D1}" destId="{55EBA861-DDD7-468C-80C3-2B7421FD90B5}" srcOrd="0" destOrd="0" parTransId="{FDDA24A4-99B0-414D-BB0C-72697373A90C}" sibTransId="{01961D07-8906-4529-8E57-72F1A2F999B2}"/>
    <dgm:cxn modelId="{B30D174D-BBD2-4FE1-B1B6-01BCD6B4B6CD}" type="presOf" srcId="{789CD6DB-3A68-4A41-90BD-4F0CBB3617D1}" destId="{AE55F911-91D0-4F4B-A766-58A9B24080FF}" srcOrd="0" destOrd="0" presId="urn:microsoft.com/office/officeart/2005/8/layout/list1"/>
    <dgm:cxn modelId="{AE92D975-AFE0-4A56-B50D-88CA96ACAA94}" type="presOf" srcId="{55EBA861-DDD7-468C-80C3-2B7421FD90B5}" destId="{BA91D32D-0A30-4A7F-BB79-B2D8298062C7}" srcOrd="0" destOrd="0" presId="urn:microsoft.com/office/officeart/2005/8/layout/list1"/>
    <dgm:cxn modelId="{C1C7F175-ACDB-4ADA-B0D4-D8DFC7514679}" srcId="{789CD6DB-3A68-4A41-90BD-4F0CBB3617D1}" destId="{4D90B6E1-8B25-4587-B2A3-75E1AE48E89C}" srcOrd="2" destOrd="0" parTransId="{F68D18A3-A32B-49F3-B8DF-706B03DCAD1D}" sibTransId="{AE07728F-AA60-47FA-B2C9-5EB67438969B}"/>
    <dgm:cxn modelId="{B464F67F-8D6C-4D91-B286-82D093FDCE79}" type="presOf" srcId="{789CD6DB-3A68-4A41-90BD-4F0CBB3617D1}" destId="{CC006D5D-6986-48E7-8302-F2802C2C1AF7}" srcOrd="1" destOrd="0" presId="urn:microsoft.com/office/officeart/2005/8/layout/list1"/>
    <dgm:cxn modelId="{678B089C-509C-44FB-BF3A-F6C3D4D536B5}" type="presOf" srcId="{EFF2750D-B4B3-474C-8B62-8B638DC31F7E}" destId="{E8A109A6-05F2-43F7-9000-DB6EA49AAB11}" srcOrd="0" destOrd="0" presId="urn:microsoft.com/office/officeart/2005/8/layout/list1"/>
    <dgm:cxn modelId="{A058DDA2-48CA-4E5B-B389-F71A59C262B0}" srcId="{3F442EA2-39BA-4C9A-AD59-755D4917D532}" destId="{EFF2750D-B4B3-474C-8B62-8B638DC31F7E}" srcOrd="0" destOrd="0" parTransId="{AEBC78E6-CDDC-4C8F-A157-3C51E907FACD}" sibTransId="{75C067D7-FCD2-4969-8F27-4BBDA88E75ED}"/>
    <dgm:cxn modelId="{980F51BB-D8F3-47A2-BB8C-547219324693}" type="presOf" srcId="{469C94C1-887D-4E60-98C9-6DB0A0F3C373}" destId="{BA91D32D-0A30-4A7F-BB79-B2D8298062C7}" srcOrd="0" destOrd="1" presId="urn:microsoft.com/office/officeart/2005/8/layout/list1"/>
    <dgm:cxn modelId="{D10C250A-0817-4C93-9575-6150FF296669}" type="presParOf" srcId="{E6A445EE-D086-4B01-B491-D67950A5A065}" destId="{3F05BC1E-54B4-4416-A597-E21EFF5979C3}" srcOrd="0" destOrd="0" presId="urn:microsoft.com/office/officeart/2005/8/layout/list1"/>
    <dgm:cxn modelId="{D02ABC25-463F-42BB-8F57-DD195A16C670}" type="presParOf" srcId="{3F05BC1E-54B4-4416-A597-E21EFF5979C3}" destId="{E8A109A6-05F2-43F7-9000-DB6EA49AAB11}" srcOrd="0" destOrd="0" presId="urn:microsoft.com/office/officeart/2005/8/layout/list1"/>
    <dgm:cxn modelId="{9A14269F-A151-4203-981B-ECC5306BBFEC}" type="presParOf" srcId="{3F05BC1E-54B4-4416-A597-E21EFF5979C3}" destId="{7D4D635E-8C97-4C03-8F90-DBDF36F18A5E}" srcOrd="1" destOrd="0" presId="urn:microsoft.com/office/officeart/2005/8/layout/list1"/>
    <dgm:cxn modelId="{6BAA7F48-C0BE-4D32-B7B8-A3B93DDFA6CF}" type="presParOf" srcId="{E6A445EE-D086-4B01-B491-D67950A5A065}" destId="{35FFC0C8-5D5B-4D02-99F2-8A3537D6A059}" srcOrd="1" destOrd="0" presId="urn:microsoft.com/office/officeart/2005/8/layout/list1"/>
    <dgm:cxn modelId="{ADB0BE8C-BDB3-4FA9-B524-B04CD5D2BF7C}" type="presParOf" srcId="{E6A445EE-D086-4B01-B491-D67950A5A065}" destId="{C4D197D2-2046-467B-9B1D-AE3681ED4104}" srcOrd="2" destOrd="0" presId="urn:microsoft.com/office/officeart/2005/8/layout/list1"/>
    <dgm:cxn modelId="{C1B82B17-A083-4C5C-A414-50070D0A8B8B}" type="presParOf" srcId="{E6A445EE-D086-4B01-B491-D67950A5A065}" destId="{3C860008-9508-47BA-B6F0-D0D5B76F21AC}" srcOrd="3" destOrd="0" presId="urn:microsoft.com/office/officeart/2005/8/layout/list1"/>
    <dgm:cxn modelId="{B11DD189-E915-46ED-B2B1-4495DC87EBF8}" type="presParOf" srcId="{E6A445EE-D086-4B01-B491-D67950A5A065}" destId="{DB26BAB9-40E5-4A33-9BAE-6D2797E59B59}" srcOrd="4" destOrd="0" presId="urn:microsoft.com/office/officeart/2005/8/layout/list1"/>
    <dgm:cxn modelId="{D787EB38-66E1-4532-A702-94BFABB88841}" type="presParOf" srcId="{DB26BAB9-40E5-4A33-9BAE-6D2797E59B59}" destId="{AE55F911-91D0-4F4B-A766-58A9B24080FF}" srcOrd="0" destOrd="0" presId="urn:microsoft.com/office/officeart/2005/8/layout/list1"/>
    <dgm:cxn modelId="{F54F2979-FCDC-4C0E-8EB2-B17B92AA8393}" type="presParOf" srcId="{DB26BAB9-40E5-4A33-9BAE-6D2797E59B59}" destId="{CC006D5D-6986-48E7-8302-F2802C2C1AF7}" srcOrd="1" destOrd="0" presId="urn:microsoft.com/office/officeart/2005/8/layout/list1"/>
    <dgm:cxn modelId="{69DFD701-FD1A-4BB9-8D89-84B794C0E4FF}" type="presParOf" srcId="{E6A445EE-D086-4B01-B491-D67950A5A065}" destId="{E8DA7755-60A8-46AC-9D1B-0BC543F1C1E7}" srcOrd="5" destOrd="0" presId="urn:microsoft.com/office/officeart/2005/8/layout/list1"/>
    <dgm:cxn modelId="{DE9215B5-261A-4116-93B6-41BD0DDB3D76}" type="presParOf" srcId="{E6A445EE-D086-4B01-B491-D67950A5A065}" destId="{BA91D32D-0A30-4A7F-BB79-B2D8298062C7}"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442EA2-39BA-4C9A-AD59-755D4917D532}"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en-US"/>
        </a:p>
      </dgm:t>
    </dgm:pt>
    <dgm:pt modelId="{EFF2750D-B4B3-474C-8B62-8B638DC31F7E}">
      <dgm:prSet phldrT="[Text]" custT="1"/>
      <dgm:spPr/>
      <dgm:t>
        <a:bodyPr/>
        <a:lstStyle/>
        <a:p>
          <a:pPr algn="ctr"/>
          <a:r>
            <a:rPr lang="en-US" sz="1800" b="1" dirty="0"/>
            <a:t>SLO #4: </a:t>
          </a:r>
          <a:r>
            <a:rPr lang="en-US" sz="1800" dirty="0"/>
            <a:t>(Ethics): Students will demonstrate ethical decision-making, case management, professionalism, and self-awareness in clinical practice</a:t>
          </a:r>
        </a:p>
      </dgm:t>
      <dgm:extLst>
        <a:ext uri="{E40237B7-FDA0-4F09-8148-C483321AD2D9}">
          <dgm14:cNvPr xmlns:dgm14="http://schemas.microsoft.com/office/drawing/2010/diagram" id="0" name="" title="Group A tasks"/>
        </a:ext>
      </dgm:extLst>
    </dgm:pt>
    <dgm:pt modelId="{AEBC78E6-CDDC-4C8F-A157-3C51E907FACD}" type="parTrans" cxnId="{A058DDA2-48CA-4E5B-B389-F71A59C262B0}">
      <dgm:prSet/>
      <dgm:spPr/>
      <dgm:t>
        <a:bodyPr/>
        <a:lstStyle/>
        <a:p>
          <a:endParaRPr lang="en-US"/>
        </a:p>
      </dgm:t>
    </dgm:pt>
    <dgm:pt modelId="{75C067D7-FCD2-4969-8F27-4BBDA88E75ED}" type="sibTrans" cxnId="{A058DDA2-48CA-4E5B-B389-F71A59C262B0}">
      <dgm:prSet/>
      <dgm:spPr/>
      <dgm:t>
        <a:bodyPr/>
        <a:lstStyle/>
        <a:p>
          <a:endParaRPr lang="en-US"/>
        </a:p>
      </dgm:t>
    </dgm:pt>
    <dgm:pt modelId="{55EBA861-DDD7-468C-80C3-2B7421FD90B5}">
      <dgm:prSet phldrT="[Text]" custT="1"/>
      <dgm:spPr/>
      <dgm:t>
        <a:bodyPr/>
        <a:lstStyle/>
        <a:p>
          <a:r>
            <a:rPr lang="en-US" sz="1800" dirty="0"/>
            <a:t>At least 80% of students will score a B or higher in the main assignment in the CFT 6600: Law, Professional Ethics, and Community Practice and Teletherapy course.</a:t>
          </a:r>
        </a:p>
      </dgm:t>
    </dgm:pt>
    <dgm:pt modelId="{FDDA24A4-99B0-414D-BB0C-72697373A90C}" type="parTrans" cxnId="{8F7D4149-843E-48AC-B054-DB02B75680EF}">
      <dgm:prSet/>
      <dgm:spPr/>
      <dgm:t>
        <a:bodyPr/>
        <a:lstStyle/>
        <a:p>
          <a:endParaRPr lang="en-US"/>
        </a:p>
      </dgm:t>
    </dgm:pt>
    <dgm:pt modelId="{01961D07-8906-4529-8E57-72F1A2F999B2}" type="sibTrans" cxnId="{8F7D4149-843E-48AC-B054-DB02B75680EF}">
      <dgm:prSet/>
      <dgm:spPr/>
      <dgm:t>
        <a:bodyPr/>
        <a:lstStyle/>
        <a:p>
          <a:endParaRPr lang="en-US"/>
        </a:p>
      </dgm:t>
    </dgm:pt>
    <dgm:pt modelId="{E64802BA-C854-46B4-8325-49DBF7587DE6}">
      <dgm:prSet phldrT="[Text]" custT="1"/>
      <dgm:spPr/>
      <dgm:t>
        <a:bodyPr/>
        <a:lstStyle/>
        <a:p>
          <a:r>
            <a:rPr lang="en-US" sz="1800" dirty="0"/>
            <a:t>Aggregated Data for 2025: 100 % of students score a B or higher in the main assignment in the CFT 6600.</a:t>
          </a:r>
        </a:p>
      </dgm:t>
    </dgm:pt>
    <dgm:pt modelId="{4556349E-F7B6-46F7-8EF9-715A7FE2E32C}" type="parTrans" cxnId="{87629030-0F04-4CAE-90DE-C98ED6075E0C}">
      <dgm:prSet/>
      <dgm:spPr/>
      <dgm:t>
        <a:bodyPr/>
        <a:lstStyle/>
        <a:p>
          <a:endParaRPr lang="en-US"/>
        </a:p>
      </dgm:t>
    </dgm:pt>
    <dgm:pt modelId="{EABDBAF3-BCA0-4799-8388-113AE81DB36F}" type="sibTrans" cxnId="{87629030-0F04-4CAE-90DE-C98ED6075E0C}">
      <dgm:prSet/>
      <dgm:spPr/>
      <dgm:t>
        <a:bodyPr/>
        <a:lstStyle/>
        <a:p>
          <a:endParaRPr lang="en-US"/>
        </a:p>
      </dgm:t>
    </dgm:pt>
    <dgm:pt modelId="{789CD6DB-3A68-4A41-90BD-4F0CBB3617D1}">
      <dgm:prSet phldrT="[Text]" custT="1"/>
      <dgm:spPr/>
      <dgm:t>
        <a:bodyPr/>
        <a:lstStyle/>
        <a:p>
          <a:pPr algn="ctr"/>
          <a:r>
            <a:rPr lang="en-US" sz="1800" b="1" dirty="0"/>
            <a:t>Target, Measure, &amp; Data</a:t>
          </a:r>
          <a:endParaRPr lang="en-US" sz="1800" dirty="0"/>
        </a:p>
      </dgm:t>
    </dgm:pt>
    <dgm:pt modelId="{1A702531-A59F-4EE2-8246-E2EB0955D8B1}" type="sibTrans" cxnId="{62C10234-45D3-426A-8820-4C0D1D8CBA21}">
      <dgm:prSet/>
      <dgm:spPr/>
      <dgm:t>
        <a:bodyPr/>
        <a:lstStyle/>
        <a:p>
          <a:endParaRPr lang="en-US"/>
        </a:p>
      </dgm:t>
    </dgm:pt>
    <dgm:pt modelId="{C0BEB5FF-8DFB-40B9-A228-C0C6097DDDC4}" type="parTrans" cxnId="{62C10234-45D3-426A-8820-4C0D1D8CBA21}">
      <dgm:prSet/>
      <dgm:spPr/>
      <dgm:t>
        <a:bodyPr/>
        <a:lstStyle/>
        <a:p>
          <a:endParaRPr lang="en-US"/>
        </a:p>
      </dgm:t>
    </dgm:pt>
    <dgm:pt modelId="{D2706E13-C545-4C61-9AEF-96EF801E726E}">
      <dgm:prSet phldrT="[Text]" custT="1"/>
      <dgm:spPr/>
      <dgm:t>
        <a:bodyPr/>
        <a:lstStyle/>
        <a:p>
          <a:r>
            <a:rPr lang="en-US" sz="1800" dirty="0"/>
            <a:t>Target Met</a:t>
          </a:r>
        </a:p>
      </dgm:t>
    </dgm:pt>
    <dgm:pt modelId="{E09EF773-CDFE-4FA9-A051-B47FCD720BF7}" type="parTrans" cxnId="{AB213CB9-D908-4E82-9A2C-C16DBE0BC01C}">
      <dgm:prSet/>
      <dgm:spPr/>
      <dgm:t>
        <a:bodyPr/>
        <a:lstStyle/>
        <a:p>
          <a:endParaRPr lang="en-US"/>
        </a:p>
      </dgm:t>
    </dgm:pt>
    <dgm:pt modelId="{56512BA2-FB18-4711-A97B-0D195ACB184B}" type="sibTrans" cxnId="{AB213CB9-D908-4E82-9A2C-C16DBE0BC01C}">
      <dgm:prSet/>
      <dgm:spPr/>
      <dgm:t>
        <a:bodyPr/>
        <a:lstStyle/>
        <a:p>
          <a:endParaRPr lang="en-US"/>
        </a:p>
      </dgm:t>
    </dgm:pt>
    <dgm:pt modelId="{E6A445EE-D086-4B01-B491-D67950A5A065}" type="pres">
      <dgm:prSet presAssocID="{3F442EA2-39BA-4C9A-AD59-755D4917D532}" presName="linear" presStyleCnt="0">
        <dgm:presLayoutVars>
          <dgm:dir/>
          <dgm:animLvl val="lvl"/>
          <dgm:resizeHandles val="exact"/>
        </dgm:presLayoutVars>
      </dgm:prSet>
      <dgm:spPr/>
    </dgm:pt>
    <dgm:pt modelId="{3F05BC1E-54B4-4416-A597-E21EFF5979C3}" type="pres">
      <dgm:prSet presAssocID="{EFF2750D-B4B3-474C-8B62-8B638DC31F7E}" presName="parentLin" presStyleCnt="0"/>
      <dgm:spPr/>
    </dgm:pt>
    <dgm:pt modelId="{E8A109A6-05F2-43F7-9000-DB6EA49AAB11}" type="pres">
      <dgm:prSet presAssocID="{EFF2750D-B4B3-474C-8B62-8B638DC31F7E}" presName="parentLeftMargin" presStyleLbl="node1" presStyleIdx="0" presStyleCnt="2"/>
      <dgm:spPr/>
    </dgm:pt>
    <dgm:pt modelId="{7D4D635E-8C97-4C03-8F90-DBDF36F18A5E}" type="pres">
      <dgm:prSet presAssocID="{EFF2750D-B4B3-474C-8B62-8B638DC31F7E}" presName="parentText" presStyleLbl="node1" presStyleIdx="0" presStyleCnt="2" custScaleX="151789" custScaleY="196346">
        <dgm:presLayoutVars>
          <dgm:chMax val="0"/>
          <dgm:bulletEnabled val="1"/>
        </dgm:presLayoutVars>
      </dgm:prSet>
      <dgm:spPr/>
    </dgm:pt>
    <dgm:pt modelId="{35FFC0C8-5D5B-4D02-99F2-8A3537D6A059}" type="pres">
      <dgm:prSet presAssocID="{EFF2750D-B4B3-474C-8B62-8B638DC31F7E}" presName="negativeSpace" presStyleCnt="0"/>
      <dgm:spPr/>
    </dgm:pt>
    <dgm:pt modelId="{C4D197D2-2046-467B-9B1D-AE3681ED4104}" type="pres">
      <dgm:prSet presAssocID="{EFF2750D-B4B3-474C-8B62-8B638DC31F7E}" presName="childText" presStyleLbl="conFgAcc1" presStyleIdx="0" presStyleCnt="2" custScaleY="102872">
        <dgm:presLayoutVars>
          <dgm:bulletEnabled val="1"/>
        </dgm:presLayoutVars>
      </dgm:prSet>
      <dgm:spPr/>
    </dgm:pt>
    <dgm:pt modelId="{F475CD03-560C-4842-A0F4-4B4E6E8B39A9}" type="pres">
      <dgm:prSet presAssocID="{75C067D7-FCD2-4969-8F27-4BBDA88E75ED}" presName="spaceBetweenRectangles" presStyleCnt="0"/>
      <dgm:spPr/>
    </dgm:pt>
    <dgm:pt modelId="{81BC9006-87C7-446D-B50A-CBE7426A33E2}" type="pres">
      <dgm:prSet presAssocID="{789CD6DB-3A68-4A41-90BD-4F0CBB3617D1}" presName="parentLin" presStyleCnt="0"/>
      <dgm:spPr/>
    </dgm:pt>
    <dgm:pt modelId="{DF5F018F-1DBA-4A96-BBDA-301B11AF864E}" type="pres">
      <dgm:prSet presAssocID="{789CD6DB-3A68-4A41-90BD-4F0CBB3617D1}" presName="parentLeftMargin" presStyleLbl="node1" presStyleIdx="0" presStyleCnt="2"/>
      <dgm:spPr/>
    </dgm:pt>
    <dgm:pt modelId="{540A2FCC-B25C-4309-A56B-1FC799E1610C}" type="pres">
      <dgm:prSet presAssocID="{789CD6DB-3A68-4A41-90BD-4F0CBB3617D1}" presName="parentText" presStyleLbl="node1" presStyleIdx="1" presStyleCnt="2" custScaleX="124650" custScaleY="81101">
        <dgm:presLayoutVars>
          <dgm:chMax val="0"/>
          <dgm:bulletEnabled val="1"/>
        </dgm:presLayoutVars>
      </dgm:prSet>
      <dgm:spPr/>
    </dgm:pt>
    <dgm:pt modelId="{D04DAC15-9994-4895-9199-50C8EA5D59BC}" type="pres">
      <dgm:prSet presAssocID="{789CD6DB-3A68-4A41-90BD-4F0CBB3617D1}" presName="negativeSpace" presStyleCnt="0"/>
      <dgm:spPr/>
    </dgm:pt>
    <dgm:pt modelId="{7BDCE2C5-86D2-455F-A42C-9F36879E66E4}" type="pres">
      <dgm:prSet presAssocID="{789CD6DB-3A68-4A41-90BD-4F0CBB3617D1}" presName="childText" presStyleLbl="conFgAcc1" presStyleIdx="1" presStyleCnt="2">
        <dgm:presLayoutVars>
          <dgm:bulletEnabled val="1"/>
        </dgm:presLayoutVars>
      </dgm:prSet>
      <dgm:spPr/>
    </dgm:pt>
  </dgm:ptLst>
  <dgm:cxnLst>
    <dgm:cxn modelId="{F5658817-33C2-4FAD-A862-F427F8DFB91C}" type="presOf" srcId="{D2706E13-C545-4C61-9AEF-96EF801E726E}" destId="{7BDCE2C5-86D2-455F-A42C-9F36879E66E4}" srcOrd="0" destOrd="2" presId="urn:microsoft.com/office/officeart/2005/8/layout/list1"/>
    <dgm:cxn modelId="{19CB4727-2099-48B1-8689-D80F20793B4F}" type="presOf" srcId="{EFF2750D-B4B3-474C-8B62-8B638DC31F7E}" destId="{7D4D635E-8C97-4C03-8F90-DBDF36F18A5E}" srcOrd="1" destOrd="0" presId="urn:microsoft.com/office/officeart/2005/8/layout/list1"/>
    <dgm:cxn modelId="{87629030-0F04-4CAE-90DE-C98ED6075E0C}" srcId="{789CD6DB-3A68-4A41-90BD-4F0CBB3617D1}" destId="{E64802BA-C854-46B4-8325-49DBF7587DE6}" srcOrd="1" destOrd="0" parTransId="{4556349E-F7B6-46F7-8EF9-715A7FE2E32C}" sibTransId="{EABDBAF3-BCA0-4799-8388-113AE81DB36F}"/>
    <dgm:cxn modelId="{584FC831-2BA2-4B86-9174-D0199868C4F3}" type="presOf" srcId="{3F442EA2-39BA-4C9A-AD59-755D4917D532}" destId="{E6A445EE-D086-4B01-B491-D67950A5A065}" srcOrd="0" destOrd="0" presId="urn:microsoft.com/office/officeart/2005/8/layout/list1"/>
    <dgm:cxn modelId="{62C10234-45D3-426A-8820-4C0D1D8CBA21}" srcId="{3F442EA2-39BA-4C9A-AD59-755D4917D532}" destId="{789CD6DB-3A68-4A41-90BD-4F0CBB3617D1}" srcOrd="1" destOrd="0" parTransId="{C0BEB5FF-8DFB-40B9-A228-C0C6097DDDC4}" sibTransId="{1A702531-A59F-4EE2-8246-E2EB0955D8B1}"/>
    <dgm:cxn modelId="{B9A9E83D-BCD9-42AD-8449-7CC93134EF00}" type="presOf" srcId="{789CD6DB-3A68-4A41-90BD-4F0CBB3617D1}" destId="{540A2FCC-B25C-4309-A56B-1FC799E1610C}" srcOrd="1" destOrd="0" presId="urn:microsoft.com/office/officeart/2005/8/layout/list1"/>
    <dgm:cxn modelId="{8F7D4149-843E-48AC-B054-DB02B75680EF}" srcId="{789CD6DB-3A68-4A41-90BD-4F0CBB3617D1}" destId="{55EBA861-DDD7-468C-80C3-2B7421FD90B5}" srcOrd="0" destOrd="0" parTransId="{FDDA24A4-99B0-414D-BB0C-72697373A90C}" sibTransId="{01961D07-8906-4529-8E57-72F1A2F999B2}"/>
    <dgm:cxn modelId="{678B1896-1F01-4A82-BC05-B94DED0A4920}" type="presOf" srcId="{789CD6DB-3A68-4A41-90BD-4F0CBB3617D1}" destId="{DF5F018F-1DBA-4A96-BBDA-301B11AF864E}" srcOrd="0" destOrd="0" presId="urn:microsoft.com/office/officeart/2005/8/layout/list1"/>
    <dgm:cxn modelId="{678B089C-509C-44FB-BF3A-F6C3D4D536B5}" type="presOf" srcId="{EFF2750D-B4B3-474C-8B62-8B638DC31F7E}" destId="{E8A109A6-05F2-43F7-9000-DB6EA49AAB11}" srcOrd="0" destOrd="0" presId="urn:microsoft.com/office/officeart/2005/8/layout/list1"/>
    <dgm:cxn modelId="{378F369E-AD1A-4674-8B4E-AA0D7F39C0AF}" type="presOf" srcId="{E64802BA-C854-46B4-8325-49DBF7587DE6}" destId="{7BDCE2C5-86D2-455F-A42C-9F36879E66E4}" srcOrd="0" destOrd="1" presId="urn:microsoft.com/office/officeart/2005/8/layout/list1"/>
    <dgm:cxn modelId="{A058DDA2-48CA-4E5B-B389-F71A59C262B0}" srcId="{3F442EA2-39BA-4C9A-AD59-755D4917D532}" destId="{EFF2750D-B4B3-474C-8B62-8B638DC31F7E}" srcOrd="0" destOrd="0" parTransId="{AEBC78E6-CDDC-4C8F-A157-3C51E907FACD}" sibTransId="{75C067D7-FCD2-4969-8F27-4BBDA88E75ED}"/>
    <dgm:cxn modelId="{AB213CB9-D908-4E82-9A2C-C16DBE0BC01C}" srcId="{789CD6DB-3A68-4A41-90BD-4F0CBB3617D1}" destId="{D2706E13-C545-4C61-9AEF-96EF801E726E}" srcOrd="2" destOrd="0" parTransId="{E09EF773-CDFE-4FA9-A051-B47FCD720BF7}" sibTransId="{56512BA2-FB18-4711-A97B-0D195ACB184B}"/>
    <dgm:cxn modelId="{255841EB-9822-4EFB-BE65-34EE17176907}" type="presOf" srcId="{55EBA861-DDD7-468C-80C3-2B7421FD90B5}" destId="{7BDCE2C5-86D2-455F-A42C-9F36879E66E4}" srcOrd="0" destOrd="0" presId="urn:microsoft.com/office/officeart/2005/8/layout/list1"/>
    <dgm:cxn modelId="{D10C250A-0817-4C93-9575-6150FF296669}" type="presParOf" srcId="{E6A445EE-D086-4B01-B491-D67950A5A065}" destId="{3F05BC1E-54B4-4416-A597-E21EFF5979C3}" srcOrd="0" destOrd="0" presId="urn:microsoft.com/office/officeart/2005/8/layout/list1"/>
    <dgm:cxn modelId="{D02ABC25-463F-42BB-8F57-DD195A16C670}" type="presParOf" srcId="{3F05BC1E-54B4-4416-A597-E21EFF5979C3}" destId="{E8A109A6-05F2-43F7-9000-DB6EA49AAB11}" srcOrd="0" destOrd="0" presId="urn:microsoft.com/office/officeart/2005/8/layout/list1"/>
    <dgm:cxn modelId="{9A14269F-A151-4203-981B-ECC5306BBFEC}" type="presParOf" srcId="{3F05BC1E-54B4-4416-A597-E21EFF5979C3}" destId="{7D4D635E-8C97-4C03-8F90-DBDF36F18A5E}" srcOrd="1" destOrd="0" presId="urn:microsoft.com/office/officeart/2005/8/layout/list1"/>
    <dgm:cxn modelId="{6BAA7F48-C0BE-4D32-B7B8-A3B93DDFA6CF}" type="presParOf" srcId="{E6A445EE-D086-4B01-B491-D67950A5A065}" destId="{35FFC0C8-5D5B-4D02-99F2-8A3537D6A059}" srcOrd="1" destOrd="0" presId="urn:microsoft.com/office/officeart/2005/8/layout/list1"/>
    <dgm:cxn modelId="{ADB0BE8C-BDB3-4FA9-B524-B04CD5D2BF7C}" type="presParOf" srcId="{E6A445EE-D086-4B01-B491-D67950A5A065}" destId="{C4D197D2-2046-467B-9B1D-AE3681ED4104}" srcOrd="2" destOrd="0" presId="urn:microsoft.com/office/officeart/2005/8/layout/list1"/>
    <dgm:cxn modelId="{7B4747FA-D9FD-44CD-999C-B1912C5FCBD9}" type="presParOf" srcId="{E6A445EE-D086-4B01-B491-D67950A5A065}" destId="{F475CD03-560C-4842-A0F4-4B4E6E8B39A9}" srcOrd="3" destOrd="0" presId="urn:microsoft.com/office/officeart/2005/8/layout/list1"/>
    <dgm:cxn modelId="{ADEE016C-4855-476A-8B82-273E046506B5}" type="presParOf" srcId="{E6A445EE-D086-4B01-B491-D67950A5A065}" destId="{81BC9006-87C7-446D-B50A-CBE7426A33E2}" srcOrd="4" destOrd="0" presId="urn:microsoft.com/office/officeart/2005/8/layout/list1"/>
    <dgm:cxn modelId="{E72533C3-A316-4E0C-B221-DDBF4D222703}" type="presParOf" srcId="{81BC9006-87C7-446D-B50A-CBE7426A33E2}" destId="{DF5F018F-1DBA-4A96-BBDA-301B11AF864E}" srcOrd="0" destOrd="0" presId="urn:microsoft.com/office/officeart/2005/8/layout/list1"/>
    <dgm:cxn modelId="{3B76DF31-3C91-49E1-8126-B0081A444378}" type="presParOf" srcId="{81BC9006-87C7-446D-B50A-CBE7426A33E2}" destId="{540A2FCC-B25C-4309-A56B-1FC799E1610C}" srcOrd="1" destOrd="0" presId="urn:microsoft.com/office/officeart/2005/8/layout/list1"/>
    <dgm:cxn modelId="{2EECBCD3-2614-4172-B930-267B6DE69E3C}" type="presParOf" srcId="{E6A445EE-D086-4B01-B491-D67950A5A065}" destId="{D04DAC15-9994-4895-9199-50C8EA5D59BC}" srcOrd="5" destOrd="0" presId="urn:microsoft.com/office/officeart/2005/8/layout/list1"/>
    <dgm:cxn modelId="{4160ABA9-98B2-4D04-A282-D6BB5FA78063}" type="presParOf" srcId="{E6A445EE-D086-4B01-B491-D67950A5A065}" destId="{7BDCE2C5-86D2-455F-A42C-9F36879E66E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442EA2-39BA-4C9A-AD59-755D4917D532}"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en-US"/>
        </a:p>
      </dgm:t>
    </dgm:pt>
    <dgm:pt modelId="{EFF2750D-B4B3-474C-8B62-8B638DC31F7E}">
      <dgm:prSet phldrT="[Text]" custT="1"/>
      <dgm:spPr/>
      <dgm:t>
        <a:bodyPr/>
        <a:lstStyle/>
        <a:p>
          <a:pPr algn="ctr"/>
          <a:r>
            <a:rPr lang="en-US" sz="1800" b="1" dirty="0"/>
            <a:t>SLO #5: </a:t>
          </a:r>
          <a:r>
            <a:rPr lang="en-US" sz="1800" dirty="0"/>
            <a:t>(Research): Students will be able to read and critically evaluate research for evidence - based application in the practice of marriage and family therapy.</a:t>
          </a:r>
        </a:p>
      </dgm:t>
      <dgm:extLst>
        <a:ext uri="{E40237B7-FDA0-4F09-8148-C483321AD2D9}">
          <dgm14:cNvPr xmlns:dgm14="http://schemas.microsoft.com/office/drawing/2010/diagram" id="0" name="" title="Group A tasks"/>
        </a:ext>
      </dgm:extLst>
    </dgm:pt>
    <dgm:pt modelId="{AEBC78E6-CDDC-4C8F-A157-3C51E907FACD}" type="parTrans" cxnId="{A058DDA2-48CA-4E5B-B389-F71A59C262B0}">
      <dgm:prSet/>
      <dgm:spPr/>
      <dgm:t>
        <a:bodyPr/>
        <a:lstStyle/>
        <a:p>
          <a:endParaRPr lang="en-US"/>
        </a:p>
      </dgm:t>
    </dgm:pt>
    <dgm:pt modelId="{75C067D7-FCD2-4969-8F27-4BBDA88E75ED}" type="sibTrans" cxnId="{A058DDA2-48CA-4E5B-B389-F71A59C262B0}">
      <dgm:prSet/>
      <dgm:spPr/>
      <dgm:t>
        <a:bodyPr/>
        <a:lstStyle/>
        <a:p>
          <a:endParaRPr lang="en-US"/>
        </a:p>
      </dgm:t>
    </dgm:pt>
    <dgm:pt modelId="{789CD6DB-3A68-4A41-90BD-4F0CBB3617D1}">
      <dgm:prSet phldrT="[Text]" custT="1"/>
      <dgm:spPr/>
      <dgm:t>
        <a:bodyPr/>
        <a:lstStyle/>
        <a:p>
          <a:pPr algn="ctr"/>
          <a:r>
            <a:rPr lang="en-US" sz="1800" b="1" dirty="0"/>
            <a:t>Target, Measure, &amp; Data</a:t>
          </a:r>
        </a:p>
      </dgm:t>
    </dgm:pt>
    <dgm:pt modelId="{C0BEB5FF-8DFB-40B9-A228-C0C6097DDDC4}" type="parTrans" cxnId="{62C10234-45D3-426A-8820-4C0D1D8CBA21}">
      <dgm:prSet/>
      <dgm:spPr/>
      <dgm:t>
        <a:bodyPr/>
        <a:lstStyle/>
        <a:p>
          <a:endParaRPr lang="en-US"/>
        </a:p>
      </dgm:t>
    </dgm:pt>
    <dgm:pt modelId="{1A702531-A59F-4EE2-8246-E2EB0955D8B1}" type="sibTrans" cxnId="{62C10234-45D3-426A-8820-4C0D1D8CBA21}">
      <dgm:prSet/>
      <dgm:spPr/>
      <dgm:t>
        <a:bodyPr/>
        <a:lstStyle/>
        <a:p>
          <a:endParaRPr lang="en-US"/>
        </a:p>
      </dgm:t>
    </dgm:pt>
    <dgm:pt modelId="{55EBA861-DDD7-468C-80C3-2B7421FD90B5}">
      <dgm:prSet phldrT="[Text]" custT="1"/>
      <dgm:spPr/>
      <dgm:t>
        <a:bodyPr/>
        <a:lstStyle/>
        <a:p>
          <a:r>
            <a:rPr lang="en-US" sz="1800" dirty="0"/>
            <a:t>At least 80% of students will pass Part IV of the Comprehensive Exam.</a:t>
          </a:r>
        </a:p>
      </dgm:t>
    </dgm:pt>
    <dgm:pt modelId="{FDDA24A4-99B0-414D-BB0C-72697373A90C}" type="parTrans" cxnId="{8F7D4149-843E-48AC-B054-DB02B75680EF}">
      <dgm:prSet/>
      <dgm:spPr/>
      <dgm:t>
        <a:bodyPr/>
        <a:lstStyle/>
        <a:p>
          <a:endParaRPr lang="en-US"/>
        </a:p>
      </dgm:t>
    </dgm:pt>
    <dgm:pt modelId="{01961D07-8906-4529-8E57-72F1A2F999B2}" type="sibTrans" cxnId="{8F7D4149-843E-48AC-B054-DB02B75680EF}">
      <dgm:prSet/>
      <dgm:spPr/>
      <dgm:t>
        <a:bodyPr/>
        <a:lstStyle/>
        <a:p>
          <a:endParaRPr lang="en-US"/>
        </a:p>
      </dgm:t>
    </dgm:pt>
    <dgm:pt modelId="{E64802BA-C854-46B4-8325-49DBF7587DE6}">
      <dgm:prSet phldrT="[Text]" custT="1"/>
      <dgm:spPr/>
      <dgm:t>
        <a:bodyPr/>
        <a:lstStyle/>
        <a:p>
          <a:r>
            <a:rPr lang="en-US" sz="1800" dirty="0"/>
            <a:t>Aggregated Data for 2025: Total of 7 students (100%) passed part IV of the Comprehensive Exam.</a:t>
          </a:r>
        </a:p>
      </dgm:t>
    </dgm:pt>
    <dgm:pt modelId="{4556349E-F7B6-46F7-8EF9-715A7FE2E32C}" type="parTrans" cxnId="{87629030-0F04-4CAE-90DE-C98ED6075E0C}">
      <dgm:prSet/>
      <dgm:spPr/>
      <dgm:t>
        <a:bodyPr/>
        <a:lstStyle/>
        <a:p>
          <a:endParaRPr lang="en-US"/>
        </a:p>
      </dgm:t>
    </dgm:pt>
    <dgm:pt modelId="{EABDBAF3-BCA0-4799-8388-113AE81DB36F}" type="sibTrans" cxnId="{87629030-0F04-4CAE-90DE-C98ED6075E0C}">
      <dgm:prSet/>
      <dgm:spPr/>
      <dgm:t>
        <a:bodyPr/>
        <a:lstStyle/>
        <a:p>
          <a:endParaRPr lang="en-US"/>
        </a:p>
      </dgm:t>
    </dgm:pt>
    <dgm:pt modelId="{357DA467-98FE-4428-B374-AD104AF8D2A8}">
      <dgm:prSet phldrT="[Text]" custT="1"/>
      <dgm:spPr/>
      <dgm:t>
        <a:bodyPr/>
        <a:lstStyle/>
        <a:p>
          <a:r>
            <a:rPr lang="en-US" sz="1800" dirty="0"/>
            <a:t>Target Met</a:t>
          </a:r>
        </a:p>
      </dgm:t>
    </dgm:pt>
    <dgm:pt modelId="{1E5C80DB-8A77-4C4E-8FA6-757E5E791629}" type="parTrans" cxnId="{48DA0A5D-7DC2-45AC-AB77-9AA0548A0617}">
      <dgm:prSet/>
      <dgm:spPr/>
    </dgm:pt>
    <dgm:pt modelId="{033150FC-4DB0-4CDF-9174-14B49C80BA5C}" type="sibTrans" cxnId="{48DA0A5D-7DC2-45AC-AB77-9AA0548A0617}">
      <dgm:prSet/>
      <dgm:spPr/>
    </dgm:pt>
    <dgm:pt modelId="{E6A445EE-D086-4B01-B491-D67950A5A065}" type="pres">
      <dgm:prSet presAssocID="{3F442EA2-39BA-4C9A-AD59-755D4917D532}" presName="linear" presStyleCnt="0">
        <dgm:presLayoutVars>
          <dgm:dir/>
          <dgm:animLvl val="lvl"/>
          <dgm:resizeHandles val="exact"/>
        </dgm:presLayoutVars>
      </dgm:prSet>
      <dgm:spPr/>
    </dgm:pt>
    <dgm:pt modelId="{3F05BC1E-54B4-4416-A597-E21EFF5979C3}" type="pres">
      <dgm:prSet presAssocID="{EFF2750D-B4B3-474C-8B62-8B638DC31F7E}" presName="parentLin" presStyleCnt="0"/>
      <dgm:spPr/>
    </dgm:pt>
    <dgm:pt modelId="{E8A109A6-05F2-43F7-9000-DB6EA49AAB11}" type="pres">
      <dgm:prSet presAssocID="{EFF2750D-B4B3-474C-8B62-8B638DC31F7E}" presName="parentLeftMargin" presStyleLbl="node1" presStyleIdx="0" presStyleCnt="2"/>
      <dgm:spPr/>
    </dgm:pt>
    <dgm:pt modelId="{7D4D635E-8C97-4C03-8F90-DBDF36F18A5E}" type="pres">
      <dgm:prSet presAssocID="{EFF2750D-B4B3-474C-8B62-8B638DC31F7E}" presName="parentText" presStyleLbl="node1" presStyleIdx="0" presStyleCnt="2" custScaleX="151789" custScaleY="150534">
        <dgm:presLayoutVars>
          <dgm:chMax val="0"/>
          <dgm:bulletEnabled val="1"/>
        </dgm:presLayoutVars>
      </dgm:prSet>
      <dgm:spPr/>
    </dgm:pt>
    <dgm:pt modelId="{35FFC0C8-5D5B-4D02-99F2-8A3537D6A059}" type="pres">
      <dgm:prSet presAssocID="{EFF2750D-B4B3-474C-8B62-8B638DC31F7E}" presName="negativeSpace" presStyleCnt="0"/>
      <dgm:spPr/>
    </dgm:pt>
    <dgm:pt modelId="{C4D197D2-2046-467B-9B1D-AE3681ED4104}" type="pres">
      <dgm:prSet presAssocID="{EFF2750D-B4B3-474C-8B62-8B638DC31F7E}" presName="childText" presStyleLbl="conFgAcc1" presStyleIdx="0" presStyleCnt="2" custScaleY="102872">
        <dgm:presLayoutVars>
          <dgm:bulletEnabled val="1"/>
        </dgm:presLayoutVars>
      </dgm:prSet>
      <dgm:spPr/>
    </dgm:pt>
    <dgm:pt modelId="{0888C14F-8697-40DE-9F39-C9B048867271}" type="pres">
      <dgm:prSet presAssocID="{75C067D7-FCD2-4969-8F27-4BBDA88E75ED}" presName="spaceBetweenRectangles" presStyleCnt="0"/>
      <dgm:spPr/>
    </dgm:pt>
    <dgm:pt modelId="{BBB55839-7B9D-4EA4-BF1D-0D0E53A46629}" type="pres">
      <dgm:prSet presAssocID="{789CD6DB-3A68-4A41-90BD-4F0CBB3617D1}" presName="parentLin" presStyleCnt="0"/>
      <dgm:spPr/>
    </dgm:pt>
    <dgm:pt modelId="{B46D3D9F-360D-4217-9A7F-F3B6DB41024B}" type="pres">
      <dgm:prSet presAssocID="{789CD6DB-3A68-4A41-90BD-4F0CBB3617D1}" presName="parentLeftMargin" presStyleLbl="node1" presStyleIdx="0" presStyleCnt="2"/>
      <dgm:spPr/>
    </dgm:pt>
    <dgm:pt modelId="{B1E0669C-0C96-4E4D-A388-8B4A0CD529F1}" type="pres">
      <dgm:prSet presAssocID="{789CD6DB-3A68-4A41-90BD-4F0CBB3617D1}" presName="parentText" presStyleLbl="node1" presStyleIdx="1" presStyleCnt="2" custScaleX="128572" custScaleY="76434">
        <dgm:presLayoutVars>
          <dgm:chMax val="0"/>
          <dgm:bulletEnabled val="1"/>
        </dgm:presLayoutVars>
      </dgm:prSet>
      <dgm:spPr/>
    </dgm:pt>
    <dgm:pt modelId="{6D396071-1E21-401C-8379-E4C528DA5D8B}" type="pres">
      <dgm:prSet presAssocID="{789CD6DB-3A68-4A41-90BD-4F0CBB3617D1}" presName="negativeSpace" presStyleCnt="0"/>
      <dgm:spPr/>
    </dgm:pt>
    <dgm:pt modelId="{64AEE81D-0704-4F7A-8C50-C4A4256FCDBE}" type="pres">
      <dgm:prSet presAssocID="{789CD6DB-3A68-4A41-90BD-4F0CBB3617D1}" presName="childText" presStyleLbl="conFgAcc1" presStyleIdx="1" presStyleCnt="2" custScaleY="117615">
        <dgm:presLayoutVars>
          <dgm:bulletEnabled val="1"/>
        </dgm:presLayoutVars>
      </dgm:prSet>
      <dgm:spPr/>
    </dgm:pt>
  </dgm:ptLst>
  <dgm:cxnLst>
    <dgm:cxn modelId="{19CB4727-2099-48B1-8689-D80F20793B4F}" type="presOf" srcId="{EFF2750D-B4B3-474C-8B62-8B638DC31F7E}" destId="{7D4D635E-8C97-4C03-8F90-DBDF36F18A5E}" srcOrd="1" destOrd="0" presId="urn:microsoft.com/office/officeart/2005/8/layout/list1"/>
    <dgm:cxn modelId="{87629030-0F04-4CAE-90DE-C98ED6075E0C}" srcId="{789CD6DB-3A68-4A41-90BD-4F0CBB3617D1}" destId="{E64802BA-C854-46B4-8325-49DBF7587DE6}" srcOrd="1" destOrd="0" parTransId="{4556349E-F7B6-46F7-8EF9-715A7FE2E32C}" sibTransId="{EABDBAF3-BCA0-4799-8388-113AE81DB36F}"/>
    <dgm:cxn modelId="{584FC831-2BA2-4B86-9174-D0199868C4F3}" type="presOf" srcId="{3F442EA2-39BA-4C9A-AD59-755D4917D532}" destId="{E6A445EE-D086-4B01-B491-D67950A5A065}" srcOrd="0" destOrd="0" presId="urn:microsoft.com/office/officeart/2005/8/layout/list1"/>
    <dgm:cxn modelId="{62C10234-45D3-426A-8820-4C0D1D8CBA21}" srcId="{3F442EA2-39BA-4C9A-AD59-755D4917D532}" destId="{789CD6DB-3A68-4A41-90BD-4F0CBB3617D1}" srcOrd="1" destOrd="0" parTransId="{C0BEB5FF-8DFB-40B9-A228-C0C6097DDDC4}" sibTransId="{1A702531-A59F-4EE2-8246-E2EB0955D8B1}"/>
    <dgm:cxn modelId="{C136F83D-303C-44F6-BB0C-3F3EAC57F886}" type="presOf" srcId="{789CD6DB-3A68-4A41-90BD-4F0CBB3617D1}" destId="{B46D3D9F-360D-4217-9A7F-F3B6DB41024B}" srcOrd="0" destOrd="0" presId="urn:microsoft.com/office/officeart/2005/8/layout/list1"/>
    <dgm:cxn modelId="{8238095C-3AF4-4088-B81C-2ACDCFE726DF}" type="presOf" srcId="{E64802BA-C854-46B4-8325-49DBF7587DE6}" destId="{64AEE81D-0704-4F7A-8C50-C4A4256FCDBE}" srcOrd="0" destOrd="1" presId="urn:microsoft.com/office/officeart/2005/8/layout/list1"/>
    <dgm:cxn modelId="{48DA0A5D-7DC2-45AC-AB77-9AA0548A0617}" srcId="{789CD6DB-3A68-4A41-90BD-4F0CBB3617D1}" destId="{357DA467-98FE-4428-B374-AD104AF8D2A8}" srcOrd="2" destOrd="0" parTransId="{1E5C80DB-8A77-4C4E-8FA6-757E5E791629}" sibTransId="{033150FC-4DB0-4CDF-9174-14B49C80BA5C}"/>
    <dgm:cxn modelId="{8F7D4149-843E-48AC-B054-DB02B75680EF}" srcId="{789CD6DB-3A68-4A41-90BD-4F0CBB3617D1}" destId="{55EBA861-DDD7-468C-80C3-2B7421FD90B5}" srcOrd="0" destOrd="0" parTransId="{FDDA24A4-99B0-414D-BB0C-72697373A90C}" sibTransId="{01961D07-8906-4529-8E57-72F1A2F999B2}"/>
    <dgm:cxn modelId="{9A7E6D8E-5038-49FB-BFF1-1BCBD8441E28}" type="presOf" srcId="{55EBA861-DDD7-468C-80C3-2B7421FD90B5}" destId="{64AEE81D-0704-4F7A-8C50-C4A4256FCDBE}" srcOrd="0" destOrd="0" presId="urn:microsoft.com/office/officeart/2005/8/layout/list1"/>
    <dgm:cxn modelId="{71F7879A-9ED5-4D78-AC0E-48737CB03AE1}" type="presOf" srcId="{789CD6DB-3A68-4A41-90BD-4F0CBB3617D1}" destId="{B1E0669C-0C96-4E4D-A388-8B4A0CD529F1}" srcOrd="1" destOrd="0" presId="urn:microsoft.com/office/officeart/2005/8/layout/list1"/>
    <dgm:cxn modelId="{678B089C-509C-44FB-BF3A-F6C3D4D536B5}" type="presOf" srcId="{EFF2750D-B4B3-474C-8B62-8B638DC31F7E}" destId="{E8A109A6-05F2-43F7-9000-DB6EA49AAB11}" srcOrd="0" destOrd="0" presId="urn:microsoft.com/office/officeart/2005/8/layout/list1"/>
    <dgm:cxn modelId="{A058DDA2-48CA-4E5B-B389-F71A59C262B0}" srcId="{3F442EA2-39BA-4C9A-AD59-755D4917D532}" destId="{EFF2750D-B4B3-474C-8B62-8B638DC31F7E}" srcOrd="0" destOrd="0" parTransId="{AEBC78E6-CDDC-4C8F-A157-3C51E907FACD}" sibTransId="{75C067D7-FCD2-4969-8F27-4BBDA88E75ED}"/>
    <dgm:cxn modelId="{676B47B9-A74B-4994-86AC-AD3FC178A7C1}" type="presOf" srcId="{357DA467-98FE-4428-B374-AD104AF8D2A8}" destId="{64AEE81D-0704-4F7A-8C50-C4A4256FCDBE}" srcOrd="0" destOrd="2" presId="urn:microsoft.com/office/officeart/2005/8/layout/list1"/>
    <dgm:cxn modelId="{D10C250A-0817-4C93-9575-6150FF296669}" type="presParOf" srcId="{E6A445EE-D086-4B01-B491-D67950A5A065}" destId="{3F05BC1E-54B4-4416-A597-E21EFF5979C3}" srcOrd="0" destOrd="0" presId="urn:microsoft.com/office/officeart/2005/8/layout/list1"/>
    <dgm:cxn modelId="{D02ABC25-463F-42BB-8F57-DD195A16C670}" type="presParOf" srcId="{3F05BC1E-54B4-4416-A597-E21EFF5979C3}" destId="{E8A109A6-05F2-43F7-9000-DB6EA49AAB11}" srcOrd="0" destOrd="0" presId="urn:microsoft.com/office/officeart/2005/8/layout/list1"/>
    <dgm:cxn modelId="{9A14269F-A151-4203-981B-ECC5306BBFEC}" type="presParOf" srcId="{3F05BC1E-54B4-4416-A597-E21EFF5979C3}" destId="{7D4D635E-8C97-4C03-8F90-DBDF36F18A5E}" srcOrd="1" destOrd="0" presId="urn:microsoft.com/office/officeart/2005/8/layout/list1"/>
    <dgm:cxn modelId="{6BAA7F48-C0BE-4D32-B7B8-A3B93DDFA6CF}" type="presParOf" srcId="{E6A445EE-D086-4B01-B491-D67950A5A065}" destId="{35FFC0C8-5D5B-4D02-99F2-8A3537D6A059}" srcOrd="1" destOrd="0" presId="urn:microsoft.com/office/officeart/2005/8/layout/list1"/>
    <dgm:cxn modelId="{ADB0BE8C-BDB3-4FA9-B524-B04CD5D2BF7C}" type="presParOf" srcId="{E6A445EE-D086-4B01-B491-D67950A5A065}" destId="{C4D197D2-2046-467B-9B1D-AE3681ED4104}" srcOrd="2" destOrd="0" presId="urn:microsoft.com/office/officeart/2005/8/layout/list1"/>
    <dgm:cxn modelId="{338FB4E2-D629-49CE-88B1-0DB723924E55}" type="presParOf" srcId="{E6A445EE-D086-4B01-B491-D67950A5A065}" destId="{0888C14F-8697-40DE-9F39-C9B048867271}" srcOrd="3" destOrd="0" presId="urn:microsoft.com/office/officeart/2005/8/layout/list1"/>
    <dgm:cxn modelId="{28B9177D-D0B5-4B79-A32F-3BF5FF6CA833}" type="presParOf" srcId="{E6A445EE-D086-4B01-B491-D67950A5A065}" destId="{BBB55839-7B9D-4EA4-BF1D-0D0E53A46629}" srcOrd="4" destOrd="0" presId="urn:microsoft.com/office/officeart/2005/8/layout/list1"/>
    <dgm:cxn modelId="{C3EB6165-476F-41A2-B5C4-378A7041F6D1}" type="presParOf" srcId="{BBB55839-7B9D-4EA4-BF1D-0D0E53A46629}" destId="{B46D3D9F-360D-4217-9A7F-F3B6DB41024B}" srcOrd="0" destOrd="0" presId="urn:microsoft.com/office/officeart/2005/8/layout/list1"/>
    <dgm:cxn modelId="{863AF3B7-4A3C-4516-B446-3BB882F99F0A}" type="presParOf" srcId="{BBB55839-7B9D-4EA4-BF1D-0D0E53A46629}" destId="{B1E0669C-0C96-4E4D-A388-8B4A0CD529F1}" srcOrd="1" destOrd="0" presId="urn:microsoft.com/office/officeart/2005/8/layout/list1"/>
    <dgm:cxn modelId="{7509457D-393A-4621-97A0-2A7C46730153}" type="presParOf" srcId="{E6A445EE-D086-4B01-B491-D67950A5A065}" destId="{6D396071-1E21-401C-8379-E4C528DA5D8B}" srcOrd="5" destOrd="0" presId="urn:microsoft.com/office/officeart/2005/8/layout/list1"/>
    <dgm:cxn modelId="{806C23AB-8BDD-4B06-B6F3-306FCD7B3B83}" type="presParOf" srcId="{E6A445EE-D086-4B01-B491-D67950A5A065}" destId="{64AEE81D-0704-4F7A-8C50-C4A4256FCDBE}"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F442EA2-39BA-4C9A-AD59-755D4917D532}"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en-US"/>
        </a:p>
      </dgm:t>
    </dgm:pt>
    <dgm:pt modelId="{EFF2750D-B4B3-474C-8B62-8B638DC31F7E}">
      <dgm:prSet phldrT="[Text]" custT="1"/>
      <dgm:spPr/>
      <dgm:t>
        <a:bodyPr/>
        <a:lstStyle/>
        <a:p>
          <a:pPr algn="ctr"/>
          <a:r>
            <a:rPr lang="en-US" sz="1800" b="1" dirty="0"/>
            <a:t>SLO #1</a:t>
          </a:r>
          <a:r>
            <a:rPr lang="en-US" sz="1800" dirty="0"/>
            <a:t> (Knowledge): Students will demonstrate competence in advanced MFT models and techniques.</a:t>
          </a:r>
        </a:p>
      </dgm:t>
      <dgm:extLst>
        <a:ext uri="{E40237B7-FDA0-4F09-8148-C483321AD2D9}">
          <dgm14:cNvPr xmlns:dgm14="http://schemas.microsoft.com/office/drawing/2010/diagram" id="0" name="" title="Group A tasks"/>
        </a:ext>
      </dgm:extLst>
    </dgm:pt>
    <dgm:pt modelId="{AEBC78E6-CDDC-4C8F-A157-3C51E907FACD}" type="parTrans" cxnId="{A058DDA2-48CA-4E5B-B389-F71A59C262B0}">
      <dgm:prSet/>
      <dgm:spPr/>
      <dgm:t>
        <a:bodyPr/>
        <a:lstStyle/>
        <a:p>
          <a:endParaRPr lang="en-US"/>
        </a:p>
      </dgm:t>
    </dgm:pt>
    <dgm:pt modelId="{75C067D7-FCD2-4969-8F27-4BBDA88E75ED}" type="sibTrans" cxnId="{A058DDA2-48CA-4E5B-B389-F71A59C262B0}">
      <dgm:prSet/>
      <dgm:spPr/>
      <dgm:t>
        <a:bodyPr/>
        <a:lstStyle/>
        <a:p>
          <a:endParaRPr lang="en-US"/>
        </a:p>
      </dgm:t>
    </dgm:pt>
    <dgm:pt modelId="{789CD6DB-3A68-4A41-90BD-4F0CBB3617D1}">
      <dgm:prSet phldrT="[Text]" custT="1"/>
      <dgm:spPr/>
      <dgm:t>
        <a:bodyPr/>
        <a:lstStyle/>
        <a:p>
          <a:r>
            <a:rPr lang="en-US" sz="600" b="1" dirty="0"/>
            <a:t>                     </a:t>
          </a:r>
          <a:r>
            <a:rPr lang="en-US" sz="1800" b="1" dirty="0"/>
            <a:t>Target, Measure, &amp; Data</a:t>
          </a:r>
        </a:p>
      </dgm:t>
    </dgm:pt>
    <dgm:pt modelId="{C0BEB5FF-8DFB-40B9-A228-C0C6097DDDC4}" type="parTrans" cxnId="{62C10234-45D3-426A-8820-4C0D1D8CBA21}">
      <dgm:prSet/>
      <dgm:spPr/>
      <dgm:t>
        <a:bodyPr/>
        <a:lstStyle/>
        <a:p>
          <a:endParaRPr lang="en-US"/>
        </a:p>
      </dgm:t>
    </dgm:pt>
    <dgm:pt modelId="{1A702531-A59F-4EE2-8246-E2EB0955D8B1}" type="sibTrans" cxnId="{62C10234-45D3-426A-8820-4C0D1D8CBA21}">
      <dgm:prSet/>
      <dgm:spPr/>
      <dgm:t>
        <a:bodyPr/>
        <a:lstStyle/>
        <a:p>
          <a:endParaRPr lang="en-US"/>
        </a:p>
      </dgm:t>
    </dgm:pt>
    <dgm:pt modelId="{DD9B059E-8275-499B-8954-6876809F26D0}">
      <dgm:prSet phldrT="[Text]" custT="1"/>
      <dgm:spPr/>
      <dgm:t>
        <a:bodyPr/>
        <a:lstStyle/>
        <a:p>
          <a:r>
            <a:rPr lang="en-US" sz="1800" dirty="0"/>
            <a:t>Aggregated data 2025: 2 Students (100%) scored 3 or above on section1 </a:t>
          </a:r>
          <a:r>
            <a:rPr lang="en-US" sz="1800" b="0" dirty="0"/>
            <a:t>on the Theory of Change Paper in the Comprehensive Portfolio</a:t>
          </a:r>
          <a:r>
            <a:rPr lang="en-US" sz="1800" dirty="0"/>
            <a:t>. </a:t>
          </a:r>
        </a:p>
      </dgm:t>
    </dgm:pt>
    <dgm:pt modelId="{C2E44638-9E22-4C91-98C0-773D79B3D8D7}" type="parTrans" cxnId="{9C63FB05-AB9A-41FA-BB25-2F21BB7530A4}">
      <dgm:prSet/>
      <dgm:spPr/>
      <dgm:t>
        <a:bodyPr/>
        <a:lstStyle/>
        <a:p>
          <a:endParaRPr lang="en-US"/>
        </a:p>
      </dgm:t>
    </dgm:pt>
    <dgm:pt modelId="{7B82299B-2DCC-44B7-AFAD-8CE216083AEF}" type="sibTrans" cxnId="{9C63FB05-AB9A-41FA-BB25-2F21BB7530A4}">
      <dgm:prSet/>
      <dgm:spPr/>
      <dgm:t>
        <a:bodyPr/>
        <a:lstStyle/>
        <a:p>
          <a:endParaRPr lang="en-US"/>
        </a:p>
      </dgm:t>
    </dgm:pt>
    <dgm:pt modelId="{74C44642-A4D1-40A1-BB6E-6ECF71685FA2}">
      <dgm:prSet phldrT="[Text]" custT="1"/>
      <dgm:spPr/>
      <dgm:t>
        <a:bodyPr/>
        <a:lstStyle/>
        <a:p>
          <a:endParaRPr lang="en-US" sz="1800" dirty="0"/>
        </a:p>
      </dgm:t>
    </dgm:pt>
    <dgm:pt modelId="{96EE33E8-B490-4D5E-AC0E-DFF366B2FCF6}" type="parTrans" cxnId="{5F1A850B-A412-4CDA-B8E4-B155D533899E}">
      <dgm:prSet/>
      <dgm:spPr/>
      <dgm:t>
        <a:bodyPr/>
        <a:lstStyle/>
        <a:p>
          <a:endParaRPr lang="en-US"/>
        </a:p>
      </dgm:t>
    </dgm:pt>
    <dgm:pt modelId="{534E068E-C392-482E-B210-EB0DB39CBA42}" type="sibTrans" cxnId="{5F1A850B-A412-4CDA-B8E4-B155D533899E}">
      <dgm:prSet/>
      <dgm:spPr/>
      <dgm:t>
        <a:bodyPr/>
        <a:lstStyle/>
        <a:p>
          <a:endParaRPr lang="en-US"/>
        </a:p>
      </dgm:t>
    </dgm:pt>
    <dgm:pt modelId="{ECCFDFEB-0C0D-459A-9CBE-D51E0315A2C5}">
      <dgm:prSet phldrT="[Text]" custT="1"/>
      <dgm:spPr/>
      <dgm:t>
        <a:bodyPr/>
        <a:lstStyle/>
        <a:p>
          <a:r>
            <a:rPr lang="en-US" sz="1800" dirty="0"/>
            <a:t>Target Met</a:t>
          </a:r>
        </a:p>
      </dgm:t>
    </dgm:pt>
    <dgm:pt modelId="{0317A2D5-3D01-449A-9E4A-1A82C2680A2D}" type="parTrans" cxnId="{AB089D23-99EF-445A-A9A7-0A46FF32AB4D}">
      <dgm:prSet/>
      <dgm:spPr/>
    </dgm:pt>
    <dgm:pt modelId="{2A138508-9B40-4489-A177-E2A8E2C68CC1}" type="sibTrans" cxnId="{AB089D23-99EF-445A-A9A7-0A46FF32AB4D}">
      <dgm:prSet/>
      <dgm:spPr/>
    </dgm:pt>
    <dgm:pt modelId="{E6A445EE-D086-4B01-B491-D67950A5A065}" type="pres">
      <dgm:prSet presAssocID="{3F442EA2-39BA-4C9A-AD59-755D4917D532}" presName="linear" presStyleCnt="0">
        <dgm:presLayoutVars>
          <dgm:dir/>
          <dgm:animLvl val="lvl"/>
          <dgm:resizeHandles val="exact"/>
        </dgm:presLayoutVars>
      </dgm:prSet>
      <dgm:spPr/>
    </dgm:pt>
    <dgm:pt modelId="{3F05BC1E-54B4-4416-A597-E21EFF5979C3}" type="pres">
      <dgm:prSet presAssocID="{EFF2750D-B4B3-474C-8B62-8B638DC31F7E}" presName="parentLin" presStyleCnt="0"/>
      <dgm:spPr/>
    </dgm:pt>
    <dgm:pt modelId="{E8A109A6-05F2-43F7-9000-DB6EA49AAB11}" type="pres">
      <dgm:prSet presAssocID="{EFF2750D-B4B3-474C-8B62-8B638DC31F7E}" presName="parentLeftMargin" presStyleLbl="node1" presStyleIdx="0" presStyleCnt="2"/>
      <dgm:spPr/>
    </dgm:pt>
    <dgm:pt modelId="{7D4D635E-8C97-4C03-8F90-DBDF36F18A5E}" type="pres">
      <dgm:prSet presAssocID="{EFF2750D-B4B3-474C-8B62-8B638DC31F7E}" presName="parentText" presStyleLbl="node1" presStyleIdx="0" presStyleCnt="2" custScaleX="148496" custScaleY="693638">
        <dgm:presLayoutVars>
          <dgm:chMax val="0"/>
          <dgm:bulletEnabled val="1"/>
        </dgm:presLayoutVars>
      </dgm:prSet>
      <dgm:spPr/>
    </dgm:pt>
    <dgm:pt modelId="{35FFC0C8-5D5B-4D02-99F2-8A3537D6A059}" type="pres">
      <dgm:prSet presAssocID="{EFF2750D-B4B3-474C-8B62-8B638DC31F7E}" presName="negativeSpace" presStyleCnt="0"/>
      <dgm:spPr/>
    </dgm:pt>
    <dgm:pt modelId="{C4D197D2-2046-467B-9B1D-AE3681ED4104}" type="pres">
      <dgm:prSet presAssocID="{EFF2750D-B4B3-474C-8B62-8B638DC31F7E}" presName="childText" presStyleLbl="conFgAcc1" presStyleIdx="0" presStyleCnt="2">
        <dgm:presLayoutVars>
          <dgm:bulletEnabled val="1"/>
        </dgm:presLayoutVars>
      </dgm:prSet>
      <dgm:spPr/>
    </dgm:pt>
    <dgm:pt modelId="{A49A90B5-B471-4B9F-8FE6-91BD7F2EC85E}" type="pres">
      <dgm:prSet presAssocID="{75C067D7-FCD2-4969-8F27-4BBDA88E75ED}" presName="spaceBetweenRectangles" presStyleCnt="0"/>
      <dgm:spPr/>
    </dgm:pt>
    <dgm:pt modelId="{BB85D207-2A73-4AAB-9BB1-7F2192870F66}" type="pres">
      <dgm:prSet presAssocID="{789CD6DB-3A68-4A41-90BD-4F0CBB3617D1}" presName="parentLin" presStyleCnt="0"/>
      <dgm:spPr/>
    </dgm:pt>
    <dgm:pt modelId="{1AC146F8-7E92-4A75-B2F4-E00B2D05022D}" type="pres">
      <dgm:prSet presAssocID="{789CD6DB-3A68-4A41-90BD-4F0CBB3617D1}" presName="parentLeftMargin" presStyleLbl="node1" presStyleIdx="0" presStyleCnt="2"/>
      <dgm:spPr/>
    </dgm:pt>
    <dgm:pt modelId="{CA172B02-4F21-49A5-B620-BC8146F7B770}" type="pres">
      <dgm:prSet presAssocID="{789CD6DB-3A68-4A41-90BD-4F0CBB3617D1}" presName="parentText" presStyleLbl="node1" presStyleIdx="1" presStyleCnt="2" custScaleX="135294" custScaleY="303133">
        <dgm:presLayoutVars>
          <dgm:chMax val="0"/>
          <dgm:bulletEnabled val="1"/>
        </dgm:presLayoutVars>
      </dgm:prSet>
      <dgm:spPr/>
    </dgm:pt>
    <dgm:pt modelId="{1EE61563-CC76-404B-A38A-86BBA8C6003A}" type="pres">
      <dgm:prSet presAssocID="{789CD6DB-3A68-4A41-90BD-4F0CBB3617D1}" presName="negativeSpace" presStyleCnt="0"/>
      <dgm:spPr/>
    </dgm:pt>
    <dgm:pt modelId="{991D01D6-12D8-45A5-888D-CBC17C1962F5}" type="pres">
      <dgm:prSet presAssocID="{789CD6DB-3A68-4A41-90BD-4F0CBB3617D1}" presName="childText" presStyleLbl="conFgAcc1" presStyleIdx="1" presStyleCnt="2">
        <dgm:presLayoutVars>
          <dgm:bulletEnabled val="1"/>
        </dgm:presLayoutVars>
      </dgm:prSet>
      <dgm:spPr/>
    </dgm:pt>
  </dgm:ptLst>
  <dgm:cxnLst>
    <dgm:cxn modelId="{39B73B02-CA5F-4275-97FD-4A78EA76D0B8}" type="presOf" srcId="{ECCFDFEB-0C0D-459A-9CBE-D51E0315A2C5}" destId="{991D01D6-12D8-45A5-888D-CBC17C1962F5}" srcOrd="0" destOrd="2" presId="urn:microsoft.com/office/officeart/2005/8/layout/list1"/>
    <dgm:cxn modelId="{9C63FB05-AB9A-41FA-BB25-2F21BB7530A4}" srcId="{789CD6DB-3A68-4A41-90BD-4F0CBB3617D1}" destId="{DD9B059E-8275-499B-8954-6876809F26D0}" srcOrd="1" destOrd="0" parTransId="{C2E44638-9E22-4C91-98C0-773D79B3D8D7}" sibTransId="{7B82299B-2DCC-44B7-AFAD-8CE216083AEF}"/>
    <dgm:cxn modelId="{5F1A850B-A412-4CDA-B8E4-B155D533899E}" srcId="{789CD6DB-3A68-4A41-90BD-4F0CBB3617D1}" destId="{74C44642-A4D1-40A1-BB6E-6ECF71685FA2}" srcOrd="0" destOrd="0" parTransId="{96EE33E8-B490-4D5E-AC0E-DFF366B2FCF6}" sibTransId="{534E068E-C392-482E-B210-EB0DB39CBA42}"/>
    <dgm:cxn modelId="{72EB1A1D-EF94-42B4-8893-1C01CF49911E}" type="presOf" srcId="{789CD6DB-3A68-4A41-90BD-4F0CBB3617D1}" destId="{CA172B02-4F21-49A5-B620-BC8146F7B770}" srcOrd="1" destOrd="0" presId="urn:microsoft.com/office/officeart/2005/8/layout/list1"/>
    <dgm:cxn modelId="{AB089D23-99EF-445A-A9A7-0A46FF32AB4D}" srcId="{789CD6DB-3A68-4A41-90BD-4F0CBB3617D1}" destId="{ECCFDFEB-0C0D-459A-9CBE-D51E0315A2C5}" srcOrd="2" destOrd="0" parTransId="{0317A2D5-3D01-449A-9E4A-1A82C2680A2D}" sibTransId="{2A138508-9B40-4489-A177-E2A8E2C68CC1}"/>
    <dgm:cxn modelId="{19CB4727-2099-48B1-8689-D80F20793B4F}" type="presOf" srcId="{EFF2750D-B4B3-474C-8B62-8B638DC31F7E}" destId="{7D4D635E-8C97-4C03-8F90-DBDF36F18A5E}" srcOrd="1" destOrd="0" presId="urn:microsoft.com/office/officeart/2005/8/layout/list1"/>
    <dgm:cxn modelId="{AE1E9227-7D51-4617-A58F-2A1188504A6A}" type="presOf" srcId="{DD9B059E-8275-499B-8954-6876809F26D0}" destId="{991D01D6-12D8-45A5-888D-CBC17C1962F5}" srcOrd="0" destOrd="1" presId="urn:microsoft.com/office/officeart/2005/8/layout/list1"/>
    <dgm:cxn modelId="{584FC831-2BA2-4B86-9174-D0199868C4F3}" type="presOf" srcId="{3F442EA2-39BA-4C9A-AD59-755D4917D532}" destId="{E6A445EE-D086-4B01-B491-D67950A5A065}" srcOrd="0" destOrd="0" presId="urn:microsoft.com/office/officeart/2005/8/layout/list1"/>
    <dgm:cxn modelId="{62C10234-45D3-426A-8820-4C0D1D8CBA21}" srcId="{3F442EA2-39BA-4C9A-AD59-755D4917D532}" destId="{789CD6DB-3A68-4A41-90BD-4F0CBB3617D1}" srcOrd="1" destOrd="0" parTransId="{C0BEB5FF-8DFB-40B9-A228-C0C6097DDDC4}" sibTransId="{1A702531-A59F-4EE2-8246-E2EB0955D8B1}"/>
    <dgm:cxn modelId="{301EE744-19F3-419B-B3DA-EEB34A1BACAB}" type="presOf" srcId="{789CD6DB-3A68-4A41-90BD-4F0CBB3617D1}" destId="{1AC146F8-7E92-4A75-B2F4-E00B2D05022D}" srcOrd="0" destOrd="0" presId="urn:microsoft.com/office/officeart/2005/8/layout/list1"/>
    <dgm:cxn modelId="{678B089C-509C-44FB-BF3A-F6C3D4D536B5}" type="presOf" srcId="{EFF2750D-B4B3-474C-8B62-8B638DC31F7E}" destId="{E8A109A6-05F2-43F7-9000-DB6EA49AAB11}" srcOrd="0" destOrd="0" presId="urn:microsoft.com/office/officeart/2005/8/layout/list1"/>
    <dgm:cxn modelId="{A058DDA2-48CA-4E5B-B389-F71A59C262B0}" srcId="{3F442EA2-39BA-4C9A-AD59-755D4917D532}" destId="{EFF2750D-B4B3-474C-8B62-8B638DC31F7E}" srcOrd="0" destOrd="0" parTransId="{AEBC78E6-CDDC-4C8F-A157-3C51E907FACD}" sibTransId="{75C067D7-FCD2-4969-8F27-4BBDA88E75ED}"/>
    <dgm:cxn modelId="{E0FBBBDD-3B22-4F0F-8721-882BDCCC26E5}" type="presOf" srcId="{74C44642-A4D1-40A1-BB6E-6ECF71685FA2}" destId="{991D01D6-12D8-45A5-888D-CBC17C1962F5}" srcOrd="0" destOrd="0" presId="urn:microsoft.com/office/officeart/2005/8/layout/list1"/>
    <dgm:cxn modelId="{D10C250A-0817-4C93-9575-6150FF296669}" type="presParOf" srcId="{E6A445EE-D086-4B01-B491-D67950A5A065}" destId="{3F05BC1E-54B4-4416-A597-E21EFF5979C3}" srcOrd="0" destOrd="0" presId="urn:microsoft.com/office/officeart/2005/8/layout/list1"/>
    <dgm:cxn modelId="{D02ABC25-463F-42BB-8F57-DD195A16C670}" type="presParOf" srcId="{3F05BC1E-54B4-4416-A597-E21EFF5979C3}" destId="{E8A109A6-05F2-43F7-9000-DB6EA49AAB11}" srcOrd="0" destOrd="0" presId="urn:microsoft.com/office/officeart/2005/8/layout/list1"/>
    <dgm:cxn modelId="{9A14269F-A151-4203-981B-ECC5306BBFEC}" type="presParOf" srcId="{3F05BC1E-54B4-4416-A597-E21EFF5979C3}" destId="{7D4D635E-8C97-4C03-8F90-DBDF36F18A5E}" srcOrd="1" destOrd="0" presId="urn:microsoft.com/office/officeart/2005/8/layout/list1"/>
    <dgm:cxn modelId="{6BAA7F48-C0BE-4D32-B7B8-A3B93DDFA6CF}" type="presParOf" srcId="{E6A445EE-D086-4B01-B491-D67950A5A065}" destId="{35FFC0C8-5D5B-4D02-99F2-8A3537D6A059}" srcOrd="1" destOrd="0" presId="urn:microsoft.com/office/officeart/2005/8/layout/list1"/>
    <dgm:cxn modelId="{ADB0BE8C-BDB3-4FA9-B524-B04CD5D2BF7C}" type="presParOf" srcId="{E6A445EE-D086-4B01-B491-D67950A5A065}" destId="{C4D197D2-2046-467B-9B1D-AE3681ED4104}" srcOrd="2" destOrd="0" presId="urn:microsoft.com/office/officeart/2005/8/layout/list1"/>
    <dgm:cxn modelId="{4343C915-1029-43C3-AA4B-469F84364B40}" type="presParOf" srcId="{E6A445EE-D086-4B01-B491-D67950A5A065}" destId="{A49A90B5-B471-4B9F-8FE6-91BD7F2EC85E}" srcOrd="3" destOrd="0" presId="urn:microsoft.com/office/officeart/2005/8/layout/list1"/>
    <dgm:cxn modelId="{0B7BF4A2-C4E2-44E3-BBF0-BF3A21D40F94}" type="presParOf" srcId="{E6A445EE-D086-4B01-B491-D67950A5A065}" destId="{BB85D207-2A73-4AAB-9BB1-7F2192870F66}" srcOrd="4" destOrd="0" presId="urn:microsoft.com/office/officeart/2005/8/layout/list1"/>
    <dgm:cxn modelId="{7BE10B69-2AB9-43F7-AE4E-500193A69B1A}" type="presParOf" srcId="{BB85D207-2A73-4AAB-9BB1-7F2192870F66}" destId="{1AC146F8-7E92-4A75-B2F4-E00B2D05022D}" srcOrd="0" destOrd="0" presId="urn:microsoft.com/office/officeart/2005/8/layout/list1"/>
    <dgm:cxn modelId="{23CF5155-F4C2-4111-8964-2E6C1316F253}" type="presParOf" srcId="{BB85D207-2A73-4AAB-9BB1-7F2192870F66}" destId="{CA172B02-4F21-49A5-B620-BC8146F7B770}" srcOrd="1" destOrd="0" presId="urn:microsoft.com/office/officeart/2005/8/layout/list1"/>
    <dgm:cxn modelId="{41EABBBF-320D-4523-85BF-41C1B6AA95A7}" type="presParOf" srcId="{E6A445EE-D086-4B01-B491-D67950A5A065}" destId="{1EE61563-CC76-404B-A38A-86BBA8C6003A}" srcOrd="5" destOrd="0" presId="urn:microsoft.com/office/officeart/2005/8/layout/list1"/>
    <dgm:cxn modelId="{3F196774-D3FC-458C-8EF4-84724FCEA5AA}" type="presParOf" srcId="{E6A445EE-D086-4B01-B491-D67950A5A065}" destId="{991D01D6-12D8-45A5-888D-CBC17C1962F5}"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F442EA2-39BA-4C9A-AD59-755D4917D532}" type="doc">
      <dgm:prSet loTypeId="urn:microsoft.com/office/officeart/2005/8/layout/list1" loCatId="list" qsTypeId="urn:microsoft.com/office/officeart/2005/8/quickstyle/simple1" qsCatId="simple" csTypeId="urn:microsoft.com/office/officeart/2005/8/colors/accent2_1" csCatId="accent2" phldr="1"/>
      <dgm:spPr/>
      <dgm:t>
        <a:bodyPr/>
        <a:lstStyle/>
        <a:p>
          <a:endParaRPr lang="en-US"/>
        </a:p>
      </dgm:t>
    </dgm:pt>
    <dgm:pt modelId="{EFF2750D-B4B3-474C-8B62-8B638DC31F7E}">
      <dgm:prSet phldrT="[Text]" custT="1"/>
      <dgm:spPr/>
      <dgm:t>
        <a:bodyPr/>
        <a:lstStyle/>
        <a:p>
          <a:pPr algn="ctr"/>
          <a:r>
            <a:rPr lang="en-US" sz="1800" b="1" dirty="0"/>
            <a:t>SLO #5</a:t>
          </a:r>
          <a:r>
            <a:rPr lang="en-US" sz="1800" dirty="0"/>
            <a:t> (Research): Students will demonstrate the ability to conduct systemic and relational research that has clinical implications for marriage and family therapy</a:t>
          </a:r>
        </a:p>
      </dgm:t>
      <dgm:extLst>
        <a:ext uri="{E40237B7-FDA0-4F09-8148-C483321AD2D9}">
          <dgm14:cNvPr xmlns:dgm14="http://schemas.microsoft.com/office/drawing/2010/diagram" id="0" name="" title="Group A tasks"/>
        </a:ext>
      </dgm:extLst>
    </dgm:pt>
    <dgm:pt modelId="{AEBC78E6-CDDC-4C8F-A157-3C51E907FACD}" type="parTrans" cxnId="{A058DDA2-48CA-4E5B-B389-F71A59C262B0}">
      <dgm:prSet/>
      <dgm:spPr/>
      <dgm:t>
        <a:bodyPr/>
        <a:lstStyle/>
        <a:p>
          <a:endParaRPr lang="en-US"/>
        </a:p>
      </dgm:t>
    </dgm:pt>
    <dgm:pt modelId="{75C067D7-FCD2-4969-8F27-4BBDA88E75ED}" type="sibTrans" cxnId="{A058DDA2-48CA-4E5B-B389-F71A59C262B0}">
      <dgm:prSet/>
      <dgm:spPr/>
      <dgm:t>
        <a:bodyPr/>
        <a:lstStyle/>
        <a:p>
          <a:endParaRPr lang="en-US"/>
        </a:p>
      </dgm:t>
    </dgm:pt>
    <dgm:pt modelId="{789CD6DB-3A68-4A41-90BD-4F0CBB3617D1}">
      <dgm:prSet phldrT="[Text]"/>
      <dgm:spPr/>
      <dgm:t>
        <a:bodyPr/>
        <a:lstStyle/>
        <a:p>
          <a:pPr algn="ctr"/>
          <a:r>
            <a:rPr lang="en-US" sz="600" b="1" dirty="0"/>
            <a:t>Targets, Measures, &amp; Data</a:t>
          </a:r>
          <a:endParaRPr lang="en-US" sz="600" dirty="0"/>
        </a:p>
      </dgm:t>
    </dgm:pt>
    <dgm:pt modelId="{C0BEB5FF-8DFB-40B9-A228-C0C6097DDDC4}" type="parTrans" cxnId="{62C10234-45D3-426A-8820-4C0D1D8CBA21}">
      <dgm:prSet/>
      <dgm:spPr/>
      <dgm:t>
        <a:bodyPr/>
        <a:lstStyle/>
        <a:p>
          <a:endParaRPr lang="en-US"/>
        </a:p>
      </dgm:t>
    </dgm:pt>
    <dgm:pt modelId="{1A702531-A59F-4EE2-8246-E2EB0955D8B1}" type="sibTrans" cxnId="{62C10234-45D3-426A-8820-4C0D1D8CBA21}">
      <dgm:prSet/>
      <dgm:spPr/>
      <dgm:t>
        <a:bodyPr/>
        <a:lstStyle/>
        <a:p>
          <a:endParaRPr lang="en-US"/>
        </a:p>
      </dgm:t>
    </dgm:pt>
    <dgm:pt modelId="{DD9B059E-8275-499B-8954-6876809F26D0}">
      <dgm:prSet phldrT="[Text]"/>
      <dgm:spPr/>
      <dgm:t>
        <a:bodyPr/>
        <a:lstStyle/>
        <a:p>
          <a:r>
            <a:rPr lang="en-US" dirty="0"/>
            <a:t>At least 80% of students will score 3 or above (satisfactory or above) on section 4 of  the Publishable Research Paper of the Comprehensive portfolio.</a:t>
          </a:r>
          <a:endParaRPr lang="en-US" sz="600" dirty="0"/>
        </a:p>
      </dgm:t>
    </dgm:pt>
    <dgm:pt modelId="{C2E44638-9E22-4C91-98C0-773D79B3D8D7}" type="parTrans" cxnId="{9C63FB05-AB9A-41FA-BB25-2F21BB7530A4}">
      <dgm:prSet/>
      <dgm:spPr/>
      <dgm:t>
        <a:bodyPr/>
        <a:lstStyle/>
        <a:p>
          <a:endParaRPr lang="en-US"/>
        </a:p>
      </dgm:t>
    </dgm:pt>
    <dgm:pt modelId="{7B82299B-2DCC-44B7-AFAD-8CE216083AEF}" type="sibTrans" cxnId="{9C63FB05-AB9A-41FA-BB25-2F21BB7530A4}">
      <dgm:prSet/>
      <dgm:spPr/>
      <dgm:t>
        <a:bodyPr/>
        <a:lstStyle/>
        <a:p>
          <a:endParaRPr lang="en-US"/>
        </a:p>
      </dgm:t>
    </dgm:pt>
    <dgm:pt modelId="{907BAAE6-5980-439B-A1B7-087ACFAC8B75}">
      <dgm:prSet phldrT="[Text]"/>
      <dgm:spPr/>
      <dgm:t>
        <a:bodyPr/>
        <a:lstStyle/>
        <a:p>
          <a:endParaRPr lang="en-US" sz="600" dirty="0"/>
        </a:p>
      </dgm:t>
    </dgm:pt>
    <dgm:pt modelId="{087E2171-0792-401E-B224-05B1D8423AB1}" type="parTrans" cxnId="{E19B261A-2C57-4048-8EEA-92CAF019225F}">
      <dgm:prSet/>
      <dgm:spPr/>
      <dgm:t>
        <a:bodyPr/>
        <a:lstStyle/>
        <a:p>
          <a:endParaRPr lang="en-US"/>
        </a:p>
      </dgm:t>
    </dgm:pt>
    <dgm:pt modelId="{75859A81-EE6E-4F32-811B-5CF918A5EEF9}" type="sibTrans" cxnId="{E19B261A-2C57-4048-8EEA-92CAF019225F}">
      <dgm:prSet/>
      <dgm:spPr/>
      <dgm:t>
        <a:bodyPr/>
        <a:lstStyle/>
        <a:p>
          <a:endParaRPr lang="en-US"/>
        </a:p>
      </dgm:t>
    </dgm:pt>
    <dgm:pt modelId="{3426C1C9-15A2-4C52-B4E1-A1970FFB27C0}">
      <dgm:prSet phldrT="[Text]" custT="1"/>
      <dgm:spPr/>
      <dgm:t>
        <a:bodyPr/>
        <a:lstStyle/>
        <a:p>
          <a:r>
            <a:rPr lang="en-US" sz="1600" dirty="0"/>
            <a:t>Aggregated data 2025: 2 Students (100%) scored 3 or above on section 4 of  the Publishable Research Paper of the Comprehensive portfolio.</a:t>
          </a:r>
        </a:p>
      </dgm:t>
    </dgm:pt>
    <dgm:pt modelId="{B7417E8F-2726-483B-AB49-BB73FF1218AA}" type="parTrans" cxnId="{53EB9C34-54BA-40F2-88BF-F95C579E69A0}">
      <dgm:prSet/>
      <dgm:spPr/>
      <dgm:t>
        <a:bodyPr/>
        <a:lstStyle/>
        <a:p>
          <a:endParaRPr lang="en-US"/>
        </a:p>
      </dgm:t>
    </dgm:pt>
    <dgm:pt modelId="{74A55874-FEAF-4E2E-9389-497C0E6B939F}" type="sibTrans" cxnId="{53EB9C34-54BA-40F2-88BF-F95C579E69A0}">
      <dgm:prSet/>
      <dgm:spPr/>
      <dgm:t>
        <a:bodyPr/>
        <a:lstStyle/>
        <a:p>
          <a:endParaRPr lang="en-US"/>
        </a:p>
      </dgm:t>
    </dgm:pt>
    <dgm:pt modelId="{2504AF78-0FE0-4E8D-8265-9B815B69ACBB}">
      <dgm:prSet phldrT="[Text]" custT="1"/>
      <dgm:spPr/>
      <dgm:t>
        <a:bodyPr/>
        <a:lstStyle/>
        <a:p>
          <a:r>
            <a:rPr lang="en-US" sz="1600" dirty="0"/>
            <a:t>Target met</a:t>
          </a:r>
        </a:p>
      </dgm:t>
    </dgm:pt>
    <dgm:pt modelId="{BFF914EB-571B-45EA-A3BB-DDFF511BBB5C}" type="parTrans" cxnId="{5B59C888-A281-4DA3-9648-3A15A7B95066}">
      <dgm:prSet/>
      <dgm:spPr/>
      <dgm:t>
        <a:bodyPr/>
        <a:lstStyle/>
        <a:p>
          <a:endParaRPr lang="en-US"/>
        </a:p>
      </dgm:t>
    </dgm:pt>
    <dgm:pt modelId="{93C97F57-E650-41C0-A2FC-3AECC93F238A}" type="sibTrans" cxnId="{5B59C888-A281-4DA3-9648-3A15A7B95066}">
      <dgm:prSet/>
      <dgm:spPr/>
      <dgm:t>
        <a:bodyPr/>
        <a:lstStyle/>
        <a:p>
          <a:endParaRPr lang="en-US"/>
        </a:p>
      </dgm:t>
    </dgm:pt>
    <dgm:pt modelId="{E6A445EE-D086-4B01-B491-D67950A5A065}" type="pres">
      <dgm:prSet presAssocID="{3F442EA2-39BA-4C9A-AD59-755D4917D532}" presName="linear" presStyleCnt="0">
        <dgm:presLayoutVars>
          <dgm:dir/>
          <dgm:animLvl val="lvl"/>
          <dgm:resizeHandles val="exact"/>
        </dgm:presLayoutVars>
      </dgm:prSet>
      <dgm:spPr/>
    </dgm:pt>
    <dgm:pt modelId="{3F05BC1E-54B4-4416-A597-E21EFF5979C3}" type="pres">
      <dgm:prSet presAssocID="{EFF2750D-B4B3-474C-8B62-8B638DC31F7E}" presName="parentLin" presStyleCnt="0"/>
      <dgm:spPr/>
    </dgm:pt>
    <dgm:pt modelId="{E8A109A6-05F2-43F7-9000-DB6EA49AAB11}" type="pres">
      <dgm:prSet presAssocID="{EFF2750D-B4B3-474C-8B62-8B638DC31F7E}" presName="parentLeftMargin" presStyleLbl="node1" presStyleIdx="0" presStyleCnt="2"/>
      <dgm:spPr/>
    </dgm:pt>
    <dgm:pt modelId="{7D4D635E-8C97-4C03-8F90-DBDF36F18A5E}" type="pres">
      <dgm:prSet presAssocID="{EFF2750D-B4B3-474C-8B62-8B638DC31F7E}" presName="parentText" presStyleLbl="node1" presStyleIdx="0" presStyleCnt="2" custScaleX="151789" custScaleY="660631">
        <dgm:presLayoutVars>
          <dgm:chMax val="0"/>
          <dgm:bulletEnabled val="1"/>
        </dgm:presLayoutVars>
      </dgm:prSet>
      <dgm:spPr/>
    </dgm:pt>
    <dgm:pt modelId="{35FFC0C8-5D5B-4D02-99F2-8A3537D6A059}" type="pres">
      <dgm:prSet presAssocID="{EFF2750D-B4B3-474C-8B62-8B638DC31F7E}" presName="negativeSpace" presStyleCnt="0"/>
      <dgm:spPr/>
    </dgm:pt>
    <dgm:pt modelId="{C4D197D2-2046-467B-9B1D-AE3681ED4104}" type="pres">
      <dgm:prSet presAssocID="{EFF2750D-B4B3-474C-8B62-8B638DC31F7E}" presName="childText" presStyleLbl="conFgAcc1" presStyleIdx="0" presStyleCnt="2" custFlipVert="1" custScaleX="97059" custScaleY="68629" custLinFactNeighborX="-13137" custLinFactNeighborY="17209">
        <dgm:presLayoutVars>
          <dgm:bulletEnabled val="1"/>
        </dgm:presLayoutVars>
      </dgm:prSet>
      <dgm:spPr/>
    </dgm:pt>
    <dgm:pt modelId="{51CEB593-BCD4-4BD7-9A5E-EAA28EB4EDC8}" type="pres">
      <dgm:prSet presAssocID="{75C067D7-FCD2-4969-8F27-4BBDA88E75ED}" presName="spaceBetweenRectangles" presStyleCnt="0"/>
      <dgm:spPr/>
    </dgm:pt>
    <dgm:pt modelId="{CD225F89-2D86-4348-A6D2-4B9C31EBDCCE}" type="pres">
      <dgm:prSet presAssocID="{789CD6DB-3A68-4A41-90BD-4F0CBB3617D1}" presName="parentLin" presStyleCnt="0"/>
      <dgm:spPr/>
    </dgm:pt>
    <dgm:pt modelId="{9601FEAA-0F3F-41F7-8B30-A77D5FB205AB}" type="pres">
      <dgm:prSet presAssocID="{789CD6DB-3A68-4A41-90BD-4F0CBB3617D1}" presName="parentLeftMargin" presStyleLbl="node1" presStyleIdx="0" presStyleCnt="2"/>
      <dgm:spPr/>
    </dgm:pt>
    <dgm:pt modelId="{C226E5FA-FB79-4798-A9B6-A62A08F9DA36}" type="pres">
      <dgm:prSet presAssocID="{789CD6DB-3A68-4A41-90BD-4F0CBB3617D1}" presName="parentText" presStyleLbl="node1" presStyleIdx="1" presStyleCnt="2" custScaleX="142857">
        <dgm:presLayoutVars>
          <dgm:chMax val="0"/>
          <dgm:bulletEnabled val="1"/>
        </dgm:presLayoutVars>
      </dgm:prSet>
      <dgm:spPr/>
    </dgm:pt>
    <dgm:pt modelId="{40EA00F9-189B-490D-BAA0-04DC680C9E67}" type="pres">
      <dgm:prSet presAssocID="{789CD6DB-3A68-4A41-90BD-4F0CBB3617D1}" presName="negativeSpace" presStyleCnt="0"/>
      <dgm:spPr/>
    </dgm:pt>
    <dgm:pt modelId="{A8AB4B58-CD09-4B45-B77F-18466CD3D038}" type="pres">
      <dgm:prSet presAssocID="{789CD6DB-3A68-4A41-90BD-4F0CBB3617D1}" presName="childText" presStyleLbl="conFgAcc1" presStyleIdx="1" presStyleCnt="2" custLinFactY="723" custLinFactNeighborY="100000">
        <dgm:presLayoutVars>
          <dgm:bulletEnabled val="1"/>
        </dgm:presLayoutVars>
      </dgm:prSet>
      <dgm:spPr/>
    </dgm:pt>
  </dgm:ptLst>
  <dgm:cxnLst>
    <dgm:cxn modelId="{9C63FB05-AB9A-41FA-BB25-2F21BB7530A4}" srcId="{789CD6DB-3A68-4A41-90BD-4F0CBB3617D1}" destId="{DD9B059E-8275-499B-8954-6876809F26D0}" srcOrd="0" destOrd="0" parTransId="{C2E44638-9E22-4C91-98C0-773D79B3D8D7}" sibTransId="{7B82299B-2DCC-44B7-AFAD-8CE216083AEF}"/>
    <dgm:cxn modelId="{E19B261A-2C57-4048-8EEA-92CAF019225F}" srcId="{789CD6DB-3A68-4A41-90BD-4F0CBB3617D1}" destId="{907BAAE6-5980-439B-A1B7-087ACFAC8B75}" srcOrd="3" destOrd="0" parTransId="{087E2171-0792-401E-B224-05B1D8423AB1}" sibTransId="{75859A81-EE6E-4F32-811B-5CF918A5EEF9}"/>
    <dgm:cxn modelId="{2A3FEE1C-A3D7-460E-8AB8-EF1054C76A66}" type="presOf" srcId="{907BAAE6-5980-439B-A1B7-087ACFAC8B75}" destId="{A8AB4B58-CD09-4B45-B77F-18466CD3D038}" srcOrd="0" destOrd="3" presId="urn:microsoft.com/office/officeart/2005/8/layout/list1"/>
    <dgm:cxn modelId="{19CB4727-2099-48B1-8689-D80F20793B4F}" type="presOf" srcId="{EFF2750D-B4B3-474C-8B62-8B638DC31F7E}" destId="{7D4D635E-8C97-4C03-8F90-DBDF36F18A5E}" srcOrd="1" destOrd="0" presId="urn:microsoft.com/office/officeart/2005/8/layout/list1"/>
    <dgm:cxn modelId="{516D392E-CC0D-417E-943E-593533571161}" type="presOf" srcId="{3426C1C9-15A2-4C52-B4E1-A1970FFB27C0}" destId="{A8AB4B58-CD09-4B45-B77F-18466CD3D038}" srcOrd="0" destOrd="1" presId="urn:microsoft.com/office/officeart/2005/8/layout/list1"/>
    <dgm:cxn modelId="{584FC831-2BA2-4B86-9174-D0199868C4F3}" type="presOf" srcId="{3F442EA2-39BA-4C9A-AD59-755D4917D532}" destId="{E6A445EE-D086-4B01-B491-D67950A5A065}" srcOrd="0" destOrd="0" presId="urn:microsoft.com/office/officeart/2005/8/layout/list1"/>
    <dgm:cxn modelId="{62C10234-45D3-426A-8820-4C0D1D8CBA21}" srcId="{3F442EA2-39BA-4C9A-AD59-755D4917D532}" destId="{789CD6DB-3A68-4A41-90BD-4F0CBB3617D1}" srcOrd="1" destOrd="0" parTransId="{C0BEB5FF-8DFB-40B9-A228-C0C6097DDDC4}" sibTransId="{1A702531-A59F-4EE2-8246-E2EB0955D8B1}"/>
    <dgm:cxn modelId="{53EB9C34-54BA-40F2-88BF-F95C579E69A0}" srcId="{789CD6DB-3A68-4A41-90BD-4F0CBB3617D1}" destId="{3426C1C9-15A2-4C52-B4E1-A1970FFB27C0}" srcOrd="1" destOrd="0" parTransId="{B7417E8F-2726-483B-AB49-BB73FF1218AA}" sibTransId="{74A55874-FEAF-4E2E-9389-497C0E6B939F}"/>
    <dgm:cxn modelId="{C3261078-A235-467E-960A-9C5E20F81E18}" type="presOf" srcId="{789CD6DB-3A68-4A41-90BD-4F0CBB3617D1}" destId="{C226E5FA-FB79-4798-A9B6-A62A08F9DA36}" srcOrd="1" destOrd="0" presId="urn:microsoft.com/office/officeart/2005/8/layout/list1"/>
    <dgm:cxn modelId="{5B59C888-A281-4DA3-9648-3A15A7B95066}" srcId="{789CD6DB-3A68-4A41-90BD-4F0CBB3617D1}" destId="{2504AF78-0FE0-4E8D-8265-9B815B69ACBB}" srcOrd="2" destOrd="0" parTransId="{BFF914EB-571B-45EA-A3BB-DDFF511BBB5C}" sibTransId="{93C97F57-E650-41C0-A2FC-3AECC93F238A}"/>
    <dgm:cxn modelId="{678B089C-509C-44FB-BF3A-F6C3D4D536B5}" type="presOf" srcId="{EFF2750D-B4B3-474C-8B62-8B638DC31F7E}" destId="{E8A109A6-05F2-43F7-9000-DB6EA49AAB11}" srcOrd="0" destOrd="0" presId="urn:microsoft.com/office/officeart/2005/8/layout/list1"/>
    <dgm:cxn modelId="{A9AC599F-A68C-4C9B-BF82-0E8FDDF1BDFD}" type="presOf" srcId="{2504AF78-0FE0-4E8D-8265-9B815B69ACBB}" destId="{A8AB4B58-CD09-4B45-B77F-18466CD3D038}" srcOrd="0" destOrd="2" presId="urn:microsoft.com/office/officeart/2005/8/layout/list1"/>
    <dgm:cxn modelId="{A058DDA2-48CA-4E5B-B389-F71A59C262B0}" srcId="{3F442EA2-39BA-4C9A-AD59-755D4917D532}" destId="{EFF2750D-B4B3-474C-8B62-8B638DC31F7E}" srcOrd="0" destOrd="0" parTransId="{AEBC78E6-CDDC-4C8F-A157-3C51E907FACD}" sibTransId="{75C067D7-FCD2-4969-8F27-4BBDA88E75ED}"/>
    <dgm:cxn modelId="{0BDEE2FB-CEE1-4AA8-B363-F14520BD69F7}" type="presOf" srcId="{DD9B059E-8275-499B-8954-6876809F26D0}" destId="{A8AB4B58-CD09-4B45-B77F-18466CD3D038}" srcOrd="0" destOrd="0" presId="urn:microsoft.com/office/officeart/2005/8/layout/list1"/>
    <dgm:cxn modelId="{5BD1D4FD-DDFC-4782-920F-58EA39614F39}" type="presOf" srcId="{789CD6DB-3A68-4A41-90BD-4F0CBB3617D1}" destId="{9601FEAA-0F3F-41F7-8B30-A77D5FB205AB}" srcOrd="0" destOrd="0" presId="urn:microsoft.com/office/officeart/2005/8/layout/list1"/>
    <dgm:cxn modelId="{D10C250A-0817-4C93-9575-6150FF296669}" type="presParOf" srcId="{E6A445EE-D086-4B01-B491-D67950A5A065}" destId="{3F05BC1E-54B4-4416-A597-E21EFF5979C3}" srcOrd="0" destOrd="0" presId="urn:microsoft.com/office/officeart/2005/8/layout/list1"/>
    <dgm:cxn modelId="{D02ABC25-463F-42BB-8F57-DD195A16C670}" type="presParOf" srcId="{3F05BC1E-54B4-4416-A597-E21EFF5979C3}" destId="{E8A109A6-05F2-43F7-9000-DB6EA49AAB11}" srcOrd="0" destOrd="0" presId="urn:microsoft.com/office/officeart/2005/8/layout/list1"/>
    <dgm:cxn modelId="{9A14269F-A151-4203-981B-ECC5306BBFEC}" type="presParOf" srcId="{3F05BC1E-54B4-4416-A597-E21EFF5979C3}" destId="{7D4D635E-8C97-4C03-8F90-DBDF36F18A5E}" srcOrd="1" destOrd="0" presId="urn:microsoft.com/office/officeart/2005/8/layout/list1"/>
    <dgm:cxn modelId="{6BAA7F48-C0BE-4D32-B7B8-A3B93DDFA6CF}" type="presParOf" srcId="{E6A445EE-D086-4B01-B491-D67950A5A065}" destId="{35FFC0C8-5D5B-4D02-99F2-8A3537D6A059}" srcOrd="1" destOrd="0" presId="urn:microsoft.com/office/officeart/2005/8/layout/list1"/>
    <dgm:cxn modelId="{ADB0BE8C-BDB3-4FA9-B524-B04CD5D2BF7C}" type="presParOf" srcId="{E6A445EE-D086-4B01-B491-D67950A5A065}" destId="{C4D197D2-2046-467B-9B1D-AE3681ED4104}" srcOrd="2" destOrd="0" presId="urn:microsoft.com/office/officeart/2005/8/layout/list1"/>
    <dgm:cxn modelId="{88B86CC5-3727-466A-AF03-9585FE7FB7EC}" type="presParOf" srcId="{E6A445EE-D086-4B01-B491-D67950A5A065}" destId="{51CEB593-BCD4-4BD7-9A5E-EAA28EB4EDC8}" srcOrd="3" destOrd="0" presId="urn:microsoft.com/office/officeart/2005/8/layout/list1"/>
    <dgm:cxn modelId="{60C02334-D29C-4B19-8BA0-E20C452562B1}" type="presParOf" srcId="{E6A445EE-D086-4B01-B491-D67950A5A065}" destId="{CD225F89-2D86-4348-A6D2-4B9C31EBDCCE}" srcOrd="4" destOrd="0" presId="urn:microsoft.com/office/officeart/2005/8/layout/list1"/>
    <dgm:cxn modelId="{10D20084-1F0E-46D3-BF15-84C9BCCB80D6}" type="presParOf" srcId="{CD225F89-2D86-4348-A6D2-4B9C31EBDCCE}" destId="{9601FEAA-0F3F-41F7-8B30-A77D5FB205AB}" srcOrd="0" destOrd="0" presId="urn:microsoft.com/office/officeart/2005/8/layout/list1"/>
    <dgm:cxn modelId="{7D3AAAA7-2FB7-43D3-BB50-88C982986183}" type="presParOf" srcId="{CD225F89-2D86-4348-A6D2-4B9C31EBDCCE}" destId="{C226E5FA-FB79-4798-A9B6-A62A08F9DA36}" srcOrd="1" destOrd="0" presId="urn:microsoft.com/office/officeart/2005/8/layout/list1"/>
    <dgm:cxn modelId="{86BC05DC-F979-46C3-8E18-7729BC8E6039}" type="presParOf" srcId="{E6A445EE-D086-4B01-B491-D67950A5A065}" destId="{40EA00F9-189B-490D-BAA0-04DC680C9E67}" srcOrd="5" destOrd="0" presId="urn:microsoft.com/office/officeart/2005/8/layout/list1"/>
    <dgm:cxn modelId="{9F696FBC-FCD3-4537-9758-D2FFFB7B3CEF}" type="presParOf" srcId="{E6A445EE-D086-4B01-B491-D67950A5A065}" destId="{A8AB4B58-CD09-4B45-B77F-18466CD3D038}"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D197D2-2046-467B-9B1D-AE3681ED4104}">
      <dsp:nvSpPr>
        <dsp:cNvPr id="0" name=""/>
        <dsp:cNvSpPr/>
      </dsp:nvSpPr>
      <dsp:spPr>
        <a:xfrm>
          <a:off x="0" y="1333634"/>
          <a:ext cx="5054597" cy="403200"/>
        </a:xfrm>
        <a:prstGeom prst="rect">
          <a:avLst/>
        </a:prstGeom>
        <a:solidFill>
          <a:schemeClr val="accent2">
            <a:alpha val="90000"/>
            <a:tint val="4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4D635E-8C97-4C03-8F90-DBDF36F18A5E}">
      <dsp:nvSpPr>
        <dsp:cNvPr id="0" name=""/>
        <dsp:cNvSpPr/>
      </dsp:nvSpPr>
      <dsp:spPr>
        <a:xfrm>
          <a:off x="227062" y="27646"/>
          <a:ext cx="4825172" cy="1542148"/>
        </a:xfrm>
        <a:prstGeom prst="round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736" tIns="0" rIns="133736" bIns="0" numCol="1" spcCol="1270" anchor="ctr" anchorCtr="0">
          <a:noAutofit/>
        </a:bodyPr>
        <a:lstStyle/>
        <a:p>
          <a:pPr marL="0" lvl="0" indent="0" algn="ctr" defTabSz="800100">
            <a:lnSpc>
              <a:spcPct val="90000"/>
            </a:lnSpc>
            <a:spcBef>
              <a:spcPct val="0"/>
            </a:spcBef>
            <a:spcAft>
              <a:spcPct val="35000"/>
            </a:spcAft>
            <a:buNone/>
          </a:pPr>
          <a:r>
            <a:rPr lang="en-US" sz="1800" b="1" kern="1200" dirty="0"/>
            <a:t>SLO # 1</a:t>
          </a:r>
          <a:r>
            <a:rPr lang="en-US" sz="1800" kern="1200" dirty="0"/>
            <a:t>:(Knowledge): Students will demonstrate comprehensive knowledge of systems theory concepts and MFT models and techniques.</a:t>
          </a:r>
        </a:p>
      </dsp:txBody>
      <dsp:txXfrm>
        <a:off x="302343" y="102927"/>
        <a:ext cx="4674610" cy="1391586"/>
      </dsp:txXfrm>
    </dsp:sp>
    <dsp:sp modelId="{D688C567-2247-4E26-BB9B-991970C54F6D}">
      <dsp:nvSpPr>
        <dsp:cNvPr id="0" name=""/>
        <dsp:cNvSpPr/>
      </dsp:nvSpPr>
      <dsp:spPr>
        <a:xfrm>
          <a:off x="0" y="2059394"/>
          <a:ext cx="5054597" cy="1814400"/>
        </a:xfrm>
        <a:prstGeom prst="rect">
          <a:avLst/>
        </a:prstGeom>
        <a:solidFill>
          <a:schemeClr val="accent2">
            <a:alpha val="90000"/>
            <a:tint val="4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2293" tIns="333248" rIns="392293"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At least 80% of students will pass Part I of the Comprehensive Exam</a:t>
          </a:r>
        </a:p>
        <a:p>
          <a:pPr marL="171450" lvl="1" indent="-171450" algn="l" defTabSz="711200">
            <a:lnSpc>
              <a:spcPct val="90000"/>
            </a:lnSpc>
            <a:spcBef>
              <a:spcPct val="0"/>
            </a:spcBef>
            <a:spcAft>
              <a:spcPct val="15000"/>
            </a:spcAft>
            <a:buChar char="•"/>
          </a:pPr>
          <a:r>
            <a:rPr lang="en-US" sz="1600" kern="1200" dirty="0"/>
            <a:t>Aggregated Data for 2025:  Total of 7 students (100%) passed part II of the Comprehensive Exam</a:t>
          </a:r>
        </a:p>
        <a:p>
          <a:pPr marL="171450" lvl="1" indent="-171450" algn="l" defTabSz="711200">
            <a:lnSpc>
              <a:spcPct val="90000"/>
            </a:lnSpc>
            <a:spcBef>
              <a:spcPct val="0"/>
            </a:spcBef>
            <a:spcAft>
              <a:spcPct val="15000"/>
            </a:spcAft>
            <a:buChar char="•"/>
          </a:pPr>
          <a:r>
            <a:rPr lang="en-US" sz="1600" kern="1200" dirty="0"/>
            <a:t>Targe Met</a:t>
          </a:r>
        </a:p>
      </dsp:txBody>
      <dsp:txXfrm>
        <a:off x="0" y="2059394"/>
        <a:ext cx="5054597" cy="1814400"/>
      </dsp:txXfrm>
    </dsp:sp>
    <dsp:sp modelId="{B06C4074-2F6F-48CB-93CC-1044E7AC1660}">
      <dsp:nvSpPr>
        <dsp:cNvPr id="0" name=""/>
        <dsp:cNvSpPr/>
      </dsp:nvSpPr>
      <dsp:spPr>
        <a:xfrm>
          <a:off x="69156" y="1843553"/>
          <a:ext cx="4812722" cy="472320"/>
        </a:xfrm>
        <a:prstGeom prst="round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736" tIns="0" rIns="133736" bIns="0" numCol="1" spcCol="1270" anchor="ctr" anchorCtr="0">
          <a:noAutofit/>
        </a:bodyPr>
        <a:lstStyle/>
        <a:p>
          <a:pPr marL="0" lvl="0" indent="0" algn="l" defTabSz="711200">
            <a:lnSpc>
              <a:spcPct val="90000"/>
            </a:lnSpc>
            <a:spcBef>
              <a:spcPct val="0"/>
            </a:spcBef>
            <a:spcAft>
              <a:spcPct val="35000"/>
            </a:spcAft>
            <a:buNone/>
          </a:pPr>
          <a:r>
            <a:rPr lang="en-US" sz="1600" b="1" kern="1200" dirty="0"/>
            <a:t>                    Target, Measure, Data</a:t>
          </a:r>
          <a:endParaRPr lang="en-US" sz="1600" kern="1200" dirty="0"/>
        </a:p>
      </dsp:txBody>
      <dsp:txXfrm>
        <a:off x="92213" y="1866610"/>
        <a:ext cx="4766608" cy="426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D197D2-2046-467B-9B1D-AE3681ED4104}">
      <dsp:nvSpPr>
        <dsp:cNvPr id="0" name=""/>
        <dsp:cNvSpPr/>
      </dsp:nvSpPr>
      <dsp:spPr>
        <a:xfrm>
          <a:off x="0" y="1245692"/>
          <a:ext cx="5181600" cy="378000"/>
        </a:xfrm>
        <a:prstGeom prst="rect">
          <a:avLst/>
        </a:prstGeom>
        <a:solidFill>
          <a:schemeClr val="accent2">
            <a:alpha val="90000"/>
            <a:tint val="4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4D635E-8C97-4C03-8F90-DBDF36F18A5E}">
      <dsp:nvSpPr>
        <dsp:cNvPr id="0" name=""/>
        <dsp:cNvSpPr/>
      </dsp:nvSpPr>
      <dsp:spPr>
        <a:xfrm>
          <a:off x="232767" y="21328"/>
          <a:ext cx="4946409" cy="1445764"/>
        </a:xfrm>
        <a:prstGeom prst="round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ctr" defTabSz="800100">
            <a:lnSpc>
              <a:spcPct val="90000"/>
            </a:lnSpc>
            <a:spcBef>
              <a:spcPct val="0"/>
            </a:spcBef>
            <a:spcAft>
              <a:spcPct val="35000"/>
            </a:spcAft>
            <a:buNone/>
          </a:pPr>
          <a:r>
            <a:rPr lang="en-US" sz="1800" b="1" kern="1200" dirty="0"/>
            <a:t>SLO #2</a:t>
          </a:r>
          <a:r>
            <a:rPr lang="en-US" sz="1800" kern="1200" dirty="0"/>
            <a:t> (Practice): Students will demonstrate competence in systemic/relational assessment, treatment planning, interventions, transfer, and termination.</a:t>
          </a:r>
        </a:p>
      </dsp:txBody>
      <dsp:txXfrm>
        <a:off x="303343" y="91904"/>
        <a:ext cx="4805257" cy="1304612"/>
      </dsp:txXfrm>
    </dsp:sp>
    <dsp:sp modelId="{E36A95C2-712F-47CA-9768-A3D24A7F4202}">
      <dsp:nvSpPr>
        <dsp:cNvPr id="0" name=""/>
        <dsp:cNvSpPr/>
      </dsp:nvSpPr>
      <dsp:spPr>
        <a:xfrm>
          <a:off x="0" y="1926092"/>
          <a:ext cx="5181600" cy="1984500"/>
        </a:xfrm>
        <a:prstGeom prst="rect">
          <a:avLst/>
        </a:prstGeom>
        <a:solidFill>
          <a:schemeClr val="accent2">
            <a:alpha val="90000"/>
            <a:tint val="4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2150" tIns="312420" rIns="40215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At least 80% of students will pass Part III of the Comprehensive Exam.</a:t>
          </a:r>
        </a:p>
        <a:p>
          <a:pPr marL="171450" lvl="1" indent="-171450" algn="l" defTabSz="800100">
            <a:lnSpc>
              <a:spcPct val="90000"/>
            </a:lnSpc>
            <a:spcBef>
              <a:spcPct val="0"/>
            </a:spcBef>
            <a:spcAft>
              <a:spcPct val="15000"/>
            </a:spcAft>
            <a:buChar char="•"/>
          </a:pPr>
          <a:r>
            <a:rPr lang="en-US" sz="1800" kern="1200" dirty="0"/>
            <a:t>Aggregated Data for 2025: Total of 7 students (100%) passed part III of the Comprehensive Exam</a:t>
          </a:r>
        </a:p>
        <a:p>
          <a:pPr marL="171450" lvl="1" indent="-171450" algn="l" defTabSz="800100">
            <a:lnSpc>
              <a:spcPct val="90000"/>
            </a:lnSpc>
            <a:spcBef>
              <a:spcPct val="0"/>
            </a:spcBef>
            <a:spcAft>
              <a:spcPct val="15000"/>
            </a:spcAft>
            <a:buChar char="•"/>
          </a:pPr>
          <a:r>
            <a:rPr lang="en-US" sz="1800" kern="1200" dirty="0"/>
            <a:t>Target Met</a:t>
          </a:r>
        </a:p>
      </dsp:txBody>
      <dsp:txXfrm>
        <a:off x="0" y="1926092"/>
        <a:ext cx="5181600" cy="1984500"/>
      </dsp:txXfrm>
    </dsp:sp>
    <dsp:sp modelId="{F7B6BCF8-3A14-45DF-9585-2F9C70CC3BAC}">
      <dsp:nvSpPr>
        <dsp:cNvPr id="0" name=""/>
        <dsp:cNvSpPr/>
      </dsp:nvSpPr>
      <dsp:spPr>
        <a:xfrm>
          <a:off x="228599" y="1704692"/>
          <a:ext cx="4765020" cy="442800"/>
        </a:xfrm>
        <a:prstGeom prst="round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l" defTabSz="800100">
            <a:lnSpc>
              <a:spcPct val="90000"/>
            </a:lnSpc>
            <a:spcBef>
              <a:spcPct val="0"/>
            </a:spcBef>
            <a:spcAft>
              <a:spcPct val="35000"/>
            </a:spcAft>
            <a:buNone/>
          </a:pPr>
          <a:r>
            <a:rPr lang="en-US" sz="1800" kern="1200" dirty="0"/>
            <a:t>           </a:t>
          </a:r>
          <a:r>
            <a:rPr lang="en-US" sz="1800" b="1" kern="1200" dirty="0"/>
            <a:t>Target, Measure, Data</a:t>
          </a:r>
        </a:p>
      </dsp:txBody>
      <dsp:txXfrm>
        <a:off x="250215" y="1726308"/>
        <a:ext cx="4721788" cy="399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D197D2-2046-467B-9B1D-AE3681ED4104}">
      <dsp:nvSpPr>
        <dsp:cNvPr id="0" name=""/>
        <dsp:cNvSpPr/>
      </dsp:nvSpPr>
      <dsp:spPr>
        <a:xfrm>
          <a:off x="0" y="1349594"/>
          <a:ext cx="5181600" cy="403200"/>
        </a:xfrm>
        <a:prstGeom prst="rect">
          <a:avLst/>
        </a:prstGeom>
        <a:solidFill>
          <a:schemeClr val="accent2">
            <a:alpha val="90000"/>
            <a:tint val="4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4D635E-8C97-4C03-8F90-DBDF36F18A5E}">
      <dsp:nvSpPr>
        <dsp:cNvPr id="0" name=""/>
        <dsp:cNvSpPr/>
      </dsp:nvSpPr>
      <dsp:spPr>
        <a:xfrm>
          <a:off x="232767" y="43605"/>
          <a:ext cx="4946409" cy="1542148"/>
        </a:xfrm>
        <a:prstGeom prst="round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ctr" defTabSz="800100">
            <a:lnSpc>
              <a:spcPct val="90000"/>
            </a:lnSpc>
            <a:spcBef>
              <a:spcPct val="0"/>
            </a:spcBef>
            <a:spcAft>
              <a:spcPct val="35000"/>
            </a:spcAft>
            <a:buNone/>
          </a:pPr>
          <a:r>
            <a:rPr lang="en-US" sz="1800" b="1" kern="1200" dirty="0"/>
            <a:t>SLO #3</a:t>
          </a:r>
          <a:r>
            <a:rPr lang="en-US" sz="1800" kern="1200" dirty="0"/>
            <a:t>. (Diversity): Students will demonstrate human diversity and practice culturally-sensitive analysis and critical self-awareness when working with a diversity of individuals, couples, and families.</a:t>
          </a:r>
        </a:p>
      </dsp:txBody>
      <dsp:txXfrm>
        <a:off x="308048" y="118886"/>
        <a:ext cx="4795847" cy="1391586"/>
      </dsp:txXfrm>
    </dsp:sp>
    <dsp:sp modelId="{BA91D32D-0A30-4A7F-BB79-B2D8298062C7}">
      <dsp:nvSpPr>
        <dsp:cNvPr id="0" name=""/>
        <dsp:cNvSpPr/>
      </dsp:nvSpPr>
      <dsp:spPr>
        <a:xfrm>
          <a:off x="0" y="2075354"/>
          <a:ext cx="5181600" cy="2016000"/>
        </a:xfrm>
        <a:prstGeom prst="rect">
          <a:avLst/>
        </a:prstGeom>
        <a:solidFill>
          <a:schemeClr val="accent2">
            <a:alpha val="90000"/>
            <a:tint val="4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2150" tIns="333248" rIns="40215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At least 80% of students will pass Part II of the Comprehensive Exam.</a:t>
          </a:r>
        </a:p>
        <a:p>
          <a:pPr marL="171450" lvl="1" indent="-171450" algn="l" defTabSz="800100">
            <a:lnSpc>
              <a:spcPct val="90000"/>
            </a:lnSpc>
            <a:spcBef>
              <a:spcPct val="0"/>
            </a:spcBef>
            <a:spcAft>
              <a:spcPct val="15000"/>
            </a:spcAft>
            <a:buChar char="•"/>
          </a:pPr>
          <a:r>
            <a:rPr lang="en-US" sz="1800" kern="1200" dirty="0"/>
            <a:t>Aggregated Data for 2025:  Total of 7 students (100%) passed part II of the Comprehensive Exam</a:t>
          </a:r>
        </a:p>
        <a:p>
          <a:pPr marL="171450" lvl="1" indent="-171450" algn="l" defTabSz="800100">
            <a:lnSpc>
              <a:spcPct val="90000"/>
            </a:lnSpc>
            <a:spcBef>
              <a:spcPct val="0"/>
            </a:spcBef>
            <a:spcAft>
              <a:spcPct val="15000"/>
            </a:spcAft>
            <a:buChar char="•"/>
          </a:pPr>
          <a:r>
            <a:rPr lang="en-US" sz="1800" kern="1200" dirty="0"/>
            <a:t>Target Met</a:t>
          </a:r>
        </a:p>
      </dsp:txBody>
      <dsp:txXfrm>
        <a:off x="0" y="2075354"/>
        <a:ext cx="5181600" cy="2016000"/>
      </dsp:txXfrm>
    </dsp:sp>
    <dsp:sp modelId="{CC006D5D-6986-48E7-8302-F2802C2C1AF7}">
      <dsp:nvSpPr>
        <dsp:cNvPr id="0" name=""/>
        <dsp:cNvSpPr/>
      </dsp:nvSpPr>
      <dsp:spPr>
        <a:xfrm>
          <a:off x="246682" y="1839194"/>
          <a:ext cx="4933647" cy="472320"/>
        </a:xfrm>
        <a:prstGeom prst="round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ctr" defTabSz="800100">
            <a:lnSpc>
              <a:spcPct val="90000"/>
            </a:lnSpc>
            <a:spcBef>
              <a:spcPct val="0"/>
            </a:spcBef>
            <a:spcAft>
              <a:spcPct val="35000"/>
            </a:spcAft>
            <a:buNone/>
          </a:pPr>
          <a:r>
            <a:rPr lang="en-US" sz="1800" b="1" kern="1200" dirty="0"/>
            <a:t>Target, Measure, &amp; Data</a:t>
          </a:r>
        </a:p>
      </dsp:txBody>
      <dsp:txXfrm>
        <a:off x="269739" y="1862251"/>
        <a:ext cx="4887533" cy="4262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D197D2-2046-467B-9B1D-AE3681ED4104}">
      <dsp:nvSpPr>
        <dsp:cNvPr id="0" name=""/>
        <dsp:cNvSpPr/>
      </dsp:nvSpPr>
      <dsp:spPr>
        <a:xfrm>
          <a:off x="0" y="1044518"/>
          <a:ext cx="5181600" cy="622169"/>
        </a:xfrm>
        <a:prstGeom prst="rect">
          <a:avLst/>
        </a:prstGeom>
        <a:solidFill>
          <a:schemeClr val="accent2">
            <a:alpha val="90000"/>
            <a:tint val="4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4D635E-8C97-4C03-8F90-DBDF36F18A5E}">
      <dsp:nvSpPr>
        <dsp:cNvPr id="0" name=""/>
        <dsp:cNvSpPr/>
      </dsp:nvSpPr>
      <dsp:spPr>
        <a:xfrm>
          <a:off x="232767" y="7686"/>
          <a:ext cx="4946409" cy="1391072"/>
        </a:xfrm>
        <a:prstGeom prst="round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ctr" defTabSz="800100">
            <a:lnSpc>
              <a:spcPct val="90000"/>
            </a:lnSpc>
            <a:spcBef>
              <a:spcPct val="0"/>
            </a:spcBef>
            <a:spcAft>
              <a:spcPct val="35000"/>
            </a:spcAft>
            <a:buNone/>
          </a:pPr>
          <a:r>
            <a:rPr lang="en-US" sz="1800" b="1" kern="1200" dirty="0"/>
            <a:t>SLO #4: </a:t>
          </a:r>
          <a:r>
            <a:rPr lang="en-US" sz="1800" kern="1200" dirty="0"/>
            <a:t>(Ethics): Students will demonstrate ethical decision-making, case management, professionalism, and self-awareness in clinical practice</a:t>
          </a:r>
        </a:p>
      </dsp:txBody>
      <dsp:txXfrm>
        <a:off x="300674" y="75593"/>
        <a:ext cx="4810595" cy="1255258"/>
      </dsp:txXfrm>
    </dsp:sp>
    <dsp:sp modelId="{7BDCE2C5-86D2-455F-A42C-9F36879E66E4}">
      <dsp:nvSpPr>
        <dsp:cNvPr id="0" name=""/>
        <dsp:cNvSpPr/>
      </dsp:nvSpPr>
      <dsp:spPr>
        <a:xfrm>
          <a:off x="0" y="2016633"/>
          <a:ext cx="5181600" cy="2872800"/>
        </a:xfrm>
        <a:prstGeom prst="rect">
          <a:avLst/>
        </a:prstGeom>
        <a:solidFill>
          <a:schemeClr val="accent2">
            <a:alpha val="90000"/>
            <a:tint val="4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2150" tIns="499872" rIns="40215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At least 80% of students will score a B or higher in the main assignment in the CFT 6600: Law, Professional Ethics, and Community Practice and Teletherapy course.</a:t>
          </a:r>
        </a:p>
        <a:p>
          <a:pPr marL="171450" lvl="1" indent="-171450" algn="l" defTabSz="800100">
            <a:lnSpc>
              <a:spcPct val="90000"/>
            </a:lnSpc>
            <a:spcBef>
              <a:spcPct val="0"/>
            </a:spcBef>
            <a:spcAft>
              <a:spcPct val="15000"/>
            </a:spcAft>
            <a:buChar char="•"/>
          </a:pPr>
          <a:r>
            <a:rPr lang="en-US" sz="1800" kern="1200" dirty="0"/>
            <a:t>Aggregated Data for 2025: 100 % of students score a B or higher in the main assignment in the CFT 6600.</a:t>
          </a:r>
        </a:p>
        <a:p>
          <a:pPr marL="171450" lvl="1" indent="-171450" algn="l" defTabSz="800100">
            <a:lnSpc>
              <a:spcPct val="90000"/>
            </a:lnSpc>
            <a:spcBef>
              <a:spcPct val="0"/>
            </a:spcBef>
            <a:spcAft>
              <a:spcPct val="15000"/>
            </a:spcAft>
            <a:buChar char="•"/>
          </a:pPr>
          <a:r>
            <a:rPr lang="en-US" sz="1800" kern="1200" dirty="0"/>
            <a:t>Target Met</a:t>
          </a:r>
        </a:p>
      </dsp:txBody>
      <dsp:txXfrm>
        <a:off x="0" y="2016633"/>
        <a:ext cx="5181600" cy="2872800"/>
      </dsp:txXfrm>
    </dsp:sp>
    <dsp:sp modelId="{540A2FCC-B25C-4309-A56B-1FC799E1610C}">
      <dsp:nvSpPr>
        <dsp:cNvPr id="0" name=""/>
        <dsp:cNvSpPr/>
      </dsp:nvSpPr>
      <dsp:spPr>
        <a:xfrm>
          <a:off x="259080" y="1796288"/>
          <a:ext cx="4521205" cy="574584"/>
        </a:xfrm>
        <a:prstGeom prst="round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ctr" defTabSz="800100">
            <a:lnSpc>
              <a:spcPct val="90000"/>
            </a:lnSpc>
            <a:spcBef>
              <a:spcPct val="0"/>
            </a:spcBef>
            <a:spcAft>
              <a:spcPct val="35000"/>
            </a:spcAft>
            <a:buNone/>
          </a:pPr>
          <a:r>
            <a:rPr lang="en-US" sz="1800" b="1" kern="1200" dirty="0"/>
            <a:t>Target, Measure, &amp; Data</a:t>
          </a:r>
          <a:endParaRPr lang="en-US" sz="1800" kern="1200" dirty="0"/>
        </a:p>
      </dsp:txBody>
      <dsp:txXfrm>
        <a:off x="287129" y="1824337"/>
        <a:ext cx="4465107" cy="5184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D197D2-2046-467B-9B1D-AE3681ED4104}">
      <dsp:nvSpPr>
        <dsp:cNvPr id="0" name=""/>
        <dsp:cNvSpPr/>
      </dsp:nvSpPr>
      <dsp:spPr>
        <a:xfrm>
          <a:off x="0" y="952594"/>
          <a:ext cx="5181600" cy="803636"/>
        </a:xfrm>
        <a:prstGeom prst="rect">
          <a:avLst/>
        </a:prstGeom>
        <a:solidFill>
          <a:schemeClr val="accent2">
            <a:alpha val="90000"/>
            <a:tint val="4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4D635E-8C97-4C03-8F90-DBDF36F18A5E}">
      <dsp:nvSpPr>
        <dsp:cNvPr id="0" name=""/>
        <dsp:cNvSpPr/>
      </dsp:nvSpPr>
      <dsp:spPr>
        <a:xfrm>
          <a:off x="232767" y="32587"/>
          <a:ext cx="4946409" cy="1377566"/>
        </a:xfrm>
        <a:prstGeom prst="round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ctr" defTabSz="800100">
            <a:lnSpc>
              <a:spcPct val="90000"/>
            </a:lnSpc>
            <a:spcBef>
              <a:spcPct val="0"/>
            </a:spcBef>
            <a:spcAft>
              <a:spcPct val="35000"/>
            </a:spcAft>
            <a:buNone/>
          </a:pPr>
          <a:r>
            <a:rPr lang="en-US" sz="1800" b="1" kern="1200" dirty="0"/>
            <a:t>SLO #5: </a:t>
          </a:r>
          <a:r>
            <a:rPr lang="en-US" sz="1800" kern="1200" dirty="0"/>
            <a:t>(Research): Students will be able to read and critically evaluate research for evidence - based application in the practice of marriage and family therapy.</a:t>
          </a:r>
        </a:p>
      </dsp:txBody>
      <dsp:txXfrm>
        <a:off x="300014" y="99834"/>
        <a:ext cx="4811915" cy="1243072"/>
      </dsp:txXfrm>
    </dsp:sp>
    <dsp:sp modelId="{64AEE81D-0704-4F7A-8C50-C4A4256FCDBE}">
      <dsp:nvSpPr>
        <dsp:cNvPr id="0" name=""/>
        <dsp:cNvSpPr/>
      </dsp:nvSpPr>
      <dsp:spPr>
        <a:xfrm>
          <a:off x="0" y="2165533"/>
          <a:ext cx="5181600" cy="2698999"/>
        </a:xfrm>
        <a:prstGeom prst="rect">
          <a:avLst/>
        </a:prstGeom>
        <a:solidFill>
          <a:schemeClr val="accent2">
            <a:alpha val="90000"/>
            <a:tint val="4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2150" tIns="645668" rIns="40215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At least 80% of students will pass Part IV of the Comprehensive Exam.</a:t>
          </a:r>
        </a:p>
        <a:p>
          <a:pPr marL="171450" lvl="1" indent="-171450" algn="l" defTabSz="800100">
            <a:lnSpc>
              <a:spcPct val="90000"/>
            </a:lnSpc>
            <a:spcBef>
              <a:spcPct val="0"/>
            </a:spcBef>
            <a:spcAft>
              <a:spcPct val="15000"/>
            </a:spcAft>
            <a:buChar char="•"/>
          </a:pPr>
          <a:r>
            <a:rPr lang="en-US" sz="1800" kern="1200" dirty="0"/>
            <a:t>Aggregated Data for 2025: Total of 7 students (100%) passed part IV of the Comprehensive Exam.</a:t>
          </a:r>
        </a:p>
        <a:p>
          <a:pPr marL="171450" lvl="1" indent="-171450" algn="l" defTabSz="800100">
            <a:lnSpc>
              <a:spcPct val="90000"/>
            </a:lnSpc>
            <a:spcBef>
              <a:spcPct val="0"/>
            </a:spcBef>
            <a:spcAft>
              <a:spcPct val="15000"/>
            </a:spcAft>
            <a:buChar char="•"/>
          </a:pPr>
          <a:r>
            <a:rPr lang="en-US" sz="1800" kern="1200" dirty="0"/>
            <a:t>Target Met</a:t>
          </a:r>
        </a:p>
      </dsp:txBody>
      <dsp:txXfrm>
        <a:off x="0" y="2165533"/>
        <a:ext cx="5181600" cy="2698999"/>
      </dsp:txXfrm>
    </dsp:sp>
    <dsp:sp modelId="{B1E0669C-0C96-4E4D-A388-8B4A0CD529F1}">
      <dsp:nvSpPr>
        <dsp:cNvPr id="0" name=""/>
        <dsp:cNvSpPr/>
      </dsp:nvSpPr>
      <dsp:spPr>
        <a:xfrm>
          <a:off x="259080" y="1923630"/>
          <a:ext cx="4663460" cy="699462"/>
        </a:xfrm>
        <a:prstGeom prst="round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ctr" defTabSz="800100">
            <a:lnSpc>
              <a:spcPct val="90000"/>
            </a:lnSpc>
            <a:spcBef>
              <a:spcPct val="0"/>
            </a:spcBef>
            <a:spcAft>
              <a:spcPct val="35000"/>
            </a:spcAft>
            <a:buNone/>
          </a:pPr>
          <a:r>
            <a:rPr lang="en-US" sz="1800" b="1" kern="1200" dirty="0"/>
            <a:t>Target, Measure, &amp; Data</a:t>
          </a:r>
        </a:p>
      </dsp:txBody>
      <dsp:txXfrm>
        <a:off x="293225" y="1957775"/>
        <a:ext cx="4595170" cy="6311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D197D2-2046-467B-9B1D-AE3681ED4104}">
      <dsp:nvSpPr>
        <dsp:cNvPr id="0" name=""/>
        <dsp:cNvSpPr/>
      </dsp:nvSpPr>
      <dsp:spPr>
        <a:xfrm>
          <a:off x="0" y="1789836"/>
          <a:ext cx="5054597" cy="226800"/>
        </a:xfrm>
        <a:prstGeom prst="rect">
          <a:avLst/>
        </a:prstGeom>
        <a:solidFill>
          <a:schemeClr val="accent2">
            <a:alpha val="90000"/>
            <a:tint val="4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4D635E-8C97-4C03-8F90-DBDF36F18A5E}">
      <dsp:nvSpPr>
        <dsp:cNvPr id="0" name=""/>
        <dsp:cNvSpPr/>
      </dsp:nvSpPr>
      <dsp:spPr>
        <a:xfrm>
          <a:off x="231751" y="79819"/>
          <a:ext cx="4817980" cy="1842857"/>
        </a:xfrm>
        <a:prstGeom prst="round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736" tIns="0" rIns="133736" bIns="0" numCol="1" spcCol="1270" anchor="ctr" anchorCtr="0">
          <a:noAutofit/>
        </a:bodyPr>
        <a:lstStyle/>
        <a:p>
          <a:pPr marL="0" lvl="0" indent="0" algn="ctr" defTabSz="800100">
            <a:lnSpc>
              <a:spcPct val="90000"/>
            </a:lnSpc>
            <a:spcBef>
              <a:spcPct val="0"/>
            </a:spcBef>
            <a:spcAft>
              <a:spcPct val="35000"/>
            </a:spcAft>
            <a:buNone/>
          </a:pPr>
          <a:r>
            <a:rPr lang="en-US" sz="1800" b="1" kern="1200" dirty="0"/>
            <a:t>SLO #1</a:t>
          </a:r>
          <a:r>
            <a:rPr lang="en-US" sz="1800" kern="1200" dirty="0"/>
            <a:t> (Knowledge): Students will demonstrate competence in advanced MFT models and techniques.</a:t>
          </a:r>
        </a:p>
      </dsp:txBody>
      <dsp:txXfrm>
        <a:off x="321712" y="169780"/>
        <a:ext cx="4638058" cy="1662935"/>
      </dsp:txXfrm>
    </dsp:sp>
    <dsp:sp modelId="{991D01D6-12D8-45A5-888D-CBC17C1962F5}">
      <dsp:nvSpPr>
        <dsp:cNvPr id="0" name=""/>
        <dsp:cNvSpPr/>
      </dsp:nvSpPr>
      <dsp:spPr>
        <a:xfrm>
          <a:off x="0" y="2737760"/>
          <a:ext cx="5054597" cy="1871100"/>
        </a:xfrm>
        <a:prstGeom prst="rect">
          <a:avLst/>
        </a:prstGeom>
        <a:solidFill>
          <a:schemeClr val="accent2">
            <a:alpha val="90000"/>
            <a:tint val="4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92293" tIns="187452" rIns="392293" bIns="128016" numCol="1" spcCol="1270" anchor="t" anchorCtr="0">
          <a:noAutofit/>
        </a:bodyPr>
        <a:lstStyle/>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en-US" sz="1800" kern="1200" dirty="0"/>
            <a:t>Aggregated data 2025: 2 Students (100%) scored 3 or above on section1 </a:t>
          </a:r>
          <a:r>
            <a:rPr lang="en-US" sz="1800" b="0" kern="1200" dirty="0"/>
            <a:t>on the Theory of Change Paper in the Comprehensive Portfolio</a:t>
          </a:r>
          <a:r>
            <a:rPr lang="en-US" sz="1800" kern="1200" dirty="0"/>
            <a:t>. </a:t>
          </a:r>
        </a:p>
        <a:p>
          <a:pPr marL="171450" lvl="1" indent="-171450" algn="l" defTabSz="800100">
            <a:lnSpc>
              <a:spcPct val="90000"/>
            </a:lnSpc>
            <a:spcBef>
              <a:spcPct val="0"/>
            </a:spcBef>
            <a:spcAft>
              <a:spcPct val="15000"/>
            </a:spcAft>
            <a:buChar char="•"/>
          </a:pPr>
          <a:r>
            <a:rPr lang="en-US" sz="1800" kern="1200" dirty="0"/>
            <a:t>Target Met</a:t>
          </a:r>
        </a:p>
      </dsp:txBody>
      <dsp:txXfrm>
        <a:off x="0" y="2737760"/>
        <a:ext cx="5054597" cy="1871100"/>
      </dsp:txXfrm>
    </dsp:sp>
    <dsp:sp modelId="{CA172B02-4F21-49A5-B620-BC8146F7B770}">
      <dsp:nvSpPr>
        <dsp:cNvPr id="0" name=""/>
        <dsp:cNvSpPr/>
      </dsp:nvSpPr>
      <dsp:spPr>
        <a:xfrm>
          <a:off x="252483" y="2065236"/>
          <a:ext cx="4782322" cy="805363"/>
        </a:xfrm>
        <a:prstGeom prst="round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736" tIns="0" rIns="133736" bIns="0" numCol="1" spcCol="1270" anchor="ctr" anchorCtr="0">
          <a:noAutofit/>
        </a:bodyPr>
        <a:lstStyle/>
        <a:p>
          <a:pPr marL="0" lvl="0" indent="0" algn="l" defTabSz="266700">
            <a:lnSpc>
              <a:spcPct val="90000"/>
            </a:lnSpc>
            <a:spcBef>
              <a:spcPct val="0"/>
            </a:spcBef>
            <a:spcAft>
              <a:spcPct val="35000"/>
            </a:spcAft>
            <a:buNone/>
          </a:pPr>
          <a:r>
            <a:rPr lang="en-US" sz="600" b="1" kern="1200" dirty="0"/>
            <a:t>                     </a:t>
          </a:r>
          <a:r>
            <a:rPr lang="en-US" sz="1800" b="1" kern="1200" dirty="0"/>
            <a:t>Target, Measure, &amp; Data</a:t>
          </a:r>
        </a:p>
      </dsp:txBody>
      <dsp:txXfrm>
        <a:off x="291798" y="2104551"/>
        <a:ext cx="4703692" cy="7267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D197D2-2046-467B-9B1D-AE3681ED4104}">
      <dsp:nvSpPr>
        <dsp:cNvPr id="0" name=""/>
        <dsp:cNvSpPr/>
      </dsp:nvSpPr>
      <dsp:spPr>
        <a:xfrm flipV="1">
          <a:off x="0" y="1884816"/>
          <a:ext cx="5029209" cy="172945"/>
        </a:xfrm>
        <a:prstGeom prst="rect">
          <a:avLst/>
        </a:prstGeom>
        <a:solidFill>
          <a:schemeClr val="accent2">
            <a:alpha val="90000"/>
            <a:tint val="4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4D635E-8C97-4C03-8F90-DBDF36F18A5E}">
      <dsp:nvSpPr>
        <dsp:cNvPr id="0" name=""/>
        <dsp:cNvSpPr/>
      </dsp:nvSpPr>
      <dsp:spPr>
        <a:xfrm>
          <a:off x="232767" y="72940"/>
          <a:ext cx="4946409" cy="1950182"/>
        </a:xfrm>
        <a:prstGeom prst="round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ctr" defTabSz="800100">
            <a:lnSpc>
              <a:spcPct val="90000"/>
            </a:lnSpc>
            <a:spcBef>
              <a:spcPct val="0"/>
            </a:spcBef>
            <a:spcAft>
              <a:spcPct val="35000"/>
            </a:spcAft>
            <a:buNone/>
          </a:pPr>
          <a:r>
            <a:rPr lang="en-US" sz="1800" b="1" kern="1200" dirty="0"/>
            <a:t>SLO #5</a:t>
          </a:r>
          <a:r>
            <a:rPr lang="en-US" sz="1800" kern="1200" dirty="0"/>
            <a:t> (Research): Students will demonstrate the ability to conduct systemic and relational research that has clinical implications for marriage and family therapy</a:t>
          </a:r>
        </a:p>
      </dsp:txBody>
      <dsp:txXfrm>
        <a:off x="327967" y="168140"/>
        <a:ext cx="4756009" cy="1759782"/>
      </dsp:txXfrm>
    </dsp:sp>
    <dsp:sp modelId="{A8AB4B58-CD09-4B45-B77F-18466CD3D038}">
      <dsp:nvSpPr>
        <dsp:cNvPr id="0" name=""/>
        <dsp:cNvSpPr/>
      </dsp:nvSpPr>
      <dsp:spPr>
        <a:xfrm>
          <a:off x="0" y="2323008"/>
          <a:ext cx="5181600" cy="2583000"/>
        </a:xfrm>
        <a:prstGeom prst="rect">
          <a:avLst/>
        </a:prstGeom>
        <a:solidFill>
          <a:schemeClr val="accent2">
            <a:alpha val="90000"/>
            <a:tint val="4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2150" tIns="208280" rIns="402150" bIns="113792" numCol="1" spcCol="1270" anchor="t" anchorCtr="0">
          <a:noAutofit/>
        </a:bodyPr>
        <a:lstStyle/>
        <a:p>
          <a:pPr marL="171450" lvl="1" indent="-171450" algn="l" defTabSz="711200">
            <a:lnSpc>
              <a:spcPct val="90000"/>
            </a:lnSpc>
            <a:spcBef>
              <a:spcPct val="0"/>
            </a:spcBef>
            <a:spcAft>
              <a:spcPct val="15000"/>
            </a:spcAft>
            <a:buChar char="•"/>
          </a:pPr>
          <a:r>
            <a:rPr lang="en-US" kern="1200" dirty="0"/>
            <a:t>At least 80% of students will score 3 or above (satisfactory or above) on section 4 of  the Publishable Research Paper of the Comprehensive portfolio.</a:t>
          </a:r>
          <a:endParaRPr lang="en-US" sz="600" kern="1200" dirty="0"/>
        </a:p>
        <a:p>
          <a:pPr marL="171450" lvl="1" indent="-171450" algn="l" defTabSz="711200">
            <a:lnSpc>
              <a:spcPct val="90000"/>
            </a:lnSpc>
            <a:spcBef>
              <a:spcPct val="0"/>
            </a:spcBef>
            <a:spcAft>
              <a:spcPct val="15000"/>
            </a:spcAft>
            <a:buChar char="•"/>
          </a:pPr>
          <a:r>
            <a:rPr lang="en-US" sz="1600" kern="1200" dirty="0"/>
            <a:t>Aggregated data 2025: 2 Students (100%) scored 3 or above on section 4 of  the Publishable Research Paper of the Comprehensive portfolio.</a:t>
          </a:r>
        </a:p>
        <a:p>
          <a:pPr marL="171450" lvl="1" indent="-171450" algn="l" defTabSz="711200">
            <a:lnSpc>
              <a:spcPct val="90000"/>
            </a:lnSpc>
            <a:spcBef>
              <a:spcPct val="0"/>
            </a:spcBef>
            <a:spcAft>
              <a:spcPct val="15000"/>
            </a:spcAft>
            <a:buChar char="•"/>
          </a:pPr>
          <a:r>
            <a:rPr lang="en-US" sz="1600" kern="1200" dirty="0"/>
            <a:t>Target met</a:t>
          </a:r>
        </a:p>
        <a:p>
          <a:pPr marL="57150" lvl="1" indent="-57150" algn="l" defTabSz="266700">
            <a:lnSpc>
              <a:spcPct val="90000"/>
            </a:lnSpc>
            <a:spcBef>
              <a:spcPct val="0"/>
            </a:spcBef>
            <a:spcAft>
              <a:spcPct val="15000"/>
            </a:spcAft>
            <a:buChar char="•"/>
          </a:pPr>
          <a:endParaRPr lang="en-US" sz="600" kern="1200" dirty="0"/>
        </a:p>
      </dsp:txBody>
      <dsp:txXfrm>
        <a:off x="0" y="2323008"/>
        <a:ext cx="5181600" cy="2583000"/>
      </dsp:txXfrm>
    </dsp:sp>
    <dsp:sp modelId="{C226E5FA-FB79-4798-A9B6-A62A08F9DA36}">
      <dsp:nvSpPr>
        <dsp:cNvPr id="0" name=""/>
        <dsp:cNvSpPr/>
      </dsp:nvSpPr>
      <dsp:spPr>
        <a:xfrm>
          <a:off x="246682" y="2102468"/>
          <a:ext cx="4933647" cy="295200"/>
        </a:xfrm>
        <a:prstGeom prst="round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097" tIns="0" rIns="137097" bIns="0" numCol="1" spcCol="1270" anchor="ctr" anchorCtr="0">
          <a:noAutofit/>
        </a:bodyPr>
        <a:lstStyle/>
        <a:p>
          <a:pPr marL="0" lvl="0" indent="0" algn="ctr" defTabSz="444500">
            <a:lnSpc>
              <a:spcPct val="90000"/>
            </a:lnSpc>
            <a:spcBef>
              <a:spcPct val="0"/>
            </a:spcBef>
            <a:spcAft>
              <a:spcPct val="35000"/>
            </a:spcAft>
            <a:buNone/>
          </a:pPr>
          <a:r>
            <a:rPr lang="en-US" sz="1000" b="1" kern="1200" dirty="0"/>
            <a:t>Targets, Measures, &amp; Data</a:t>
          </a:r>
          <a:endParaRPr lang="en-US" sz="1000" kern="1200" dirty="0"/>
        </a:p>
      </dsp:txBody>
      <dsp:txXfrm>
        <a:off x="261092" y="2116878"/>
        <a:ext cx="4904827" cy="26638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C0E5F1-49EA-4781-8B26-093C3C0BE478}" type="datetimeFigureOut">
              <a:rPr lang="en-US" smtClean="0"/>
              <a:t>4/23/2026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AEF1E8-1156-44C7-84EF-3CBA6A28B5BF}" type="slidenum">
              <a:rPr lang="en-US" smtClean="0"/>
              <a:t>‹#›</a:t>
            </a:fld>
            <a:endParaRPr lang="en-US"/>
          </a:p>
        </p:txBody>
      </p:sp>
    </p:spTree>
    <p:extLst>
      <p:ext uri="{BB962C8B-B14F-4D97-AF65-F5344CB8AC3E}">
        <p14:creationId xmlns:p14="http://schemas.microsoft.com/office/powerpoint/2010/main" val="3353148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a:br>
              <a:rPr lang="en-US" b="0" dirty="0">
                <a:effectLst/>
              </a:rPr>
            </a:br>
            <a:endParaRPr lang="en-US" b="0" dirty="0">
              <a:effectLst/>
            </a:endParaRPr>
          </a:p>
          <a:p>
            <a:endParaRPr lang="en-US" dirty="0"/>
          </a:p>
        </p:txBody>
      </p:sp>
      <p:sp>
        <p:nvSpPr>
          <p:cNvPr id="4" name="Slide Number Placeholder 3"/>
          <p:cNvSpPr>
            <a:spLocks noGrp="1"/>
          </p:cNvSpPr>
          <p:nvPr>
            <p:ph type="sldNum" sz="quarter" idx="5"/>
          </p:nvPr>
        </p:nvSpPr>
        <p:spPr/>
        <p:txBody>
          <a:bodyPr/>
          <a:lstStyle/>
          <a:p>
            <a:fld id="{2AAEF1E8-1156-44C7-84EF-3CBA6A28B5BF}" type="slidenum">
              <a:rPr lang="en-US" smtClean="0"/>
              <a:t>8</a:t>
            </a:fld>
            <a:endParaRPr lang="en-US"/>
          </a:p>
        </p:txBody>
      </p:sp>
    </p:spTree>
    <p:extLst>
      <p:ext uri="{BB962C8B-B14F-4D97-AF65-F5344CB8AC3E}">
        <p14:creationId xmlns:p14="http://schemas.microsoft.com/office/powerpoint/2010/main" val="3442017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65E195-C89C-4871-8AE9-903FDB8B6D9D}" type="datetimeFigureOut">
              <a:rPr lang="en-US" smtClean="0"/>
              <a:t>4/23/2026</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062D6987-FB6D-4DB8-81B8-AD0F35E3BB5F}" type="slidenum">
              <a:rPr lang="en-US" smtClean="0"/>
              <a:t>‹#›</a:t>
            </a:fld>
            <a:endParaRPr lang="en-US"/>
          </a:p>
        </p:txBody>
      </p:sp>
    </p:spTree>
    <p:extLst>
      <p:ext uri="{BB962C8B-B14F-4D97-AF65-F5344CB8AC3E}">
        <p14:creationId xmlns:p14="http://schemas.microsoft.com/office/powerpoint/2010/main" val="123237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65E195-C89C-4871-8AE9-903FDB8B6D9D}" type="datetimeFigureOut">
              <a:rPr lang="en-US" smtClean="0"/>
              <a:pPr/>
              <a:t>4/23/2026</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062D6987-FB6D-4DB8-81B8-AD0F35E3BB5F}" type="slidenum">
              <a:rPr lang="en-US" smtClean="0"/>
              <a:pPr/>
              <a:t>‹#›</a:t>
            </a:fld>
            <a:endParaRPr lang="en-US"/>
          </a:p>
        </p:txBody>
      </p:sp>
    </p:spTree>
    <p:extLst>
      <p:ext uri="{BB962C8B-B14F-4D97-AF65-F5344CB8AC3E}">
        <p14:creationId xmlns:p14="http://schemas.microsoft.com/office/powerpoint/2010/main" val="2217248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65E195-C89C-4871-8AE9-903FDB8B6D9D}" type="datetimeFigureOut">
              <a:rPr lang="en-US" smtClean="0"/>
              <a:pPr/>
              <a:t>4/23/2026</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062D6987-FB6D-4DB8-81B8-AD0F35E3BB5F}"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690650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65E195-C89C-4871-8AE9-903FDB8B6D9D}" type="datetimeFigureOut">
              <a:rPr lang="en-US" smtClean="0"/>
              <a:pPr/>
              <a:t>4/23/2026</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062D6987-FB6D-4DB8-81B8-AD0F35E3BB5F}" type="slidenum">
              <a:rPr lang="en-US" smtClean="0"/>
              <a:pPr/>
              <a:t>‹#›</a:t>
            </a:fld>
            <a:endParaRPr lang="en-US"/>
          </a:p>
        </p:txBody>
      </p:sp>
    </p:spTree>
    <p:extLst>
      <p:ext uri="{BB962C8B-B14F-4D97-AF65-F5344CB8AC3E}">
        <p14:creationId xmlns:p14="http://schemas.microsoft.com/office/powerpoint/2010/main" val="4050399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65E195-C89C-4871-8AE9-903FDB8B6D9D}" type="datetimeFigureOut">
              <a:rPr lang="en-US" smtClean="0"/>
              <a:pPr/>
              <a:t>4/23/2026</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062D6987-FB6D-4DB8-81B8-AD0F35E3BB5F}"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01783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65E195-C89C-4871-8AE9-903FDB8B6D9D}" type="datetimeFigureOut">
              <a:rPr lang="en-US" smtClean="0"/>
              <a:pPr/>
              <a:t>4/23/2026</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062D6987-FB6D-4DB8-81B8-AD0F35E3BB5F}" type="slidenum">
              <a:rPr lang="en-US" smtClean="0"/>
              <a:pPr/>
              <a:t>‹#›</a:t>
            </a:fld>
            <a:endParaRPr lang="en-US"/>
          </a:p>
        </p:txBody>
      </p:sp>
    </p:spTree>
    <p:extLst>
      <p:ext uri="{BB962C8B-B14F-4D97-AF65-F5344CB8AC3E}">
        <p14:creationId xmlns:p14="http://schemas.microsoft.com/office/powerpoint/2010/main" val="1575751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65E195-C89C-4871-8AE9-903FDB8B6D9D}" type="datetimeFigureOut">
              <a:rPr lang="en-US" smtClean="0"/>
              <a:t>4/23/2026</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062D6987-FB6D-4DB8-81B8-AD0F35E3BB5F}" type="slidenum">
              <a:rPr lang="en-US" smtClean="0"/>
              <a:t>‹#›</a:t>
            </a:fld>
            <a:endParaRPr lang="en-US"/>
          </a:p>
        </p:txBody>
      </p:sp>
    </p:spTree>
    <p:extLst>
      <p:ext uri="{BB962C8B-B14F-4D97-AF65-F5344CB8AC3E}">
        <p14:creationId xmlns:p14="http://schemas.microsoft.com/office/powerpoint/2010/main" val="18081417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65E195-C89C-4871-8AE9-903FDB8B6D9D}" type="datetimeFigureOut">
              <a:rPr lang="en-US" smtClean="0"/>
              <a:t>4/23/2026</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062D6987-FB6D-4DB8-81B8-AD0F35E3BB5F}" type="slidenum">
              <a:rPr lang="en-US" smtClean="0"/>
              <a:t>‹#›</a:t>
            </a:fld>
            <a:endParaRPr lang="en-US"/>
          </a:p>
        </p:txBody>
      </p:sp>
    </p:spTree>
    <p:extLst>
      <p:ext uri="{BB962C8B-B14F-4D97-AF65-F5344CB8AC3E}">
        <p14:creationId xmlns:p14="http://schemas.microsoft.com/office/powerpoint/2010/main" val="2405491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65E195-C89C-4871-8AE9-903FDB8B6D9D}" type="datetimeFigureOut">
              <a:rPr lang="en-US" smtClean="0"/>
              <a:t>4/23/2026</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062D6987-FB6D-4DB8-81B8-AD0F35E3BB5F}" type="slidenum">
              <a:rPr lang="en-US" smtClean="0"/>
              <a:t>‹#›</a:t>
            </a:fld>
            <a:endParaRPr lang="en-US"/>
          </a:p>
        </p:txBody>
      </p:sp>
    </p:spTree>
    <p:extLst>
      <p:ext uri="{BB962C8B-B14F-4D97-AF65-F5344CB8AC3E}">
        <p14:creationId xmlns:p14="http://schemas.microsoft.com/office/powerpoint/2010/main" val="28022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65E195-C89C-4871-8AE9-903FDB8B6D9D}" type="datetimeFigureOut">
              <a:rPr lang="en-US" smtClean="0"/>
              <a:t>4/23/2026</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062D6987-FB6D-4DB8-81B8-AD0F35E3BB5F}" type="slidenum">
              <a:rPr lang="en-US" smtClean="0"/>
              <a:t>‹#›</a:t>
            </a:fld>
            <a:endParaRPr lang="en-US"/>
          </a:p>
        </p:txBody>
      </p:sp>
    </p:spTree>
    <p:extLst>
      <p:ext uri="{BB962C8B-B14F-4D97-AF65-F5344CB8AC3E}">
        <p14:creationId xmlns:p14="http://schemas.microsoft.com/office/powerpoint/2010/main" val="1810577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65E195-C89C-4871-8AE9-903FDB8B6D9D}" type="datetimeFigureOut">
              <a:rPr lang="en-US" smtClean="0"/>
              <a:t>4/23/2026</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062D6987-FB6D-4DB8-81B8-AD0F35E3BB5F}" type="slidenum">
              <a:rPr lang="en-US" smtClean="0"/>
              <a:t>‹#›</a:t>
            </a:fld>
            <a:endParaRPr lang="en-US"/>
          </a:p>
        </p:txBody>
      </p:sp>
    </p:spTree>
    <p:extLst>
      <p:ext uri="{BB962C8B-B14F-4D97-AF65-F5344CB8AC3E}">
        <p14:creationId xmlns:p14="http://schemas.microsoft.com/office/powerpoint/2010/main" val="1395874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65E195-C89C-4871-8AE9-903FDB8B6D9D}" type="datetimeFigureOut">
              <a:rPr lang="en-US" smtClean="0"/>
              <a:t>4/23/2026</a:t>
            </a:fld>
            <a:endParaRPr lang="en-US"/>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062D6987-FB6D-4DB8-81B8-AD0F35E3BB5F}" type="slidenum">
              <a:rPr lang="en-US" smtClean="0"/>
              <a:t>‹#›</a:t>
            </a:fld>
            <a:endParaRPr lang="en-US"/>
          </a:p>
        </p:txBody>
      </p:sp>
    </p:spTree>
    <p:extLst>
      <p:ext uri="{BB962C8B-B14F-4D97-AF65-F5344CB8AC3E}">
        <p14:creationId xmlns:p14="http://schemas.microsoft.com/office/powerpoint/2010/main" val="31158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65E195-C89C-4871-8AE9-903FDB8B6D9D}" type="datetimeFigureOut">
              <a:rPr lang="en-US" smtClean="0"/>
              <a:t>4/23/2026</a:t>
            </a:fld>
            <a:endParaRPr lang="en-US"/>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062D6987-FB6D-4DB8-81B8-AD0F35E3BB5F}" type="slidenum">
              <a:rPr lang="en-US" smtClean="0"/>
              <a:t>‹#›</a:t>
            </a:fld>
            <a:endParaRPr lang="en-US"/>
          </a:p>
        </p:txBody>
      </p:sp>
    </p:spTree>
    <p:extLst>
      <p:ext uri="{BB962C8B-B14F-4D97-AF65-F5344CB8AC3E}">
        <p14:creationId xmlns:p14="http://schemas.microsoft.com/office/powerpoint/2010/main" val="2395546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65E195-C89C-4871-8AE9-903FDB8B6D9D}" type="datetimeFigureOut">
              <a:rPr lang="en-US" smtClean="0"/>
              <a:t>4/23/2026</a:t>
            </a:fld>
            <a:endParaRPr lang="en-US"/>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062D6987-FB6D-4DB8-81B8-AD0F35E3BB5F}" type="slidenum">
              <a:rPr lang="en-US" smtClean="0"/>
              <a:t>‹#›</a:t>
            </a:fld>
            <a:endParaRPr lang="en-US"/>
          </a:p>
        </p:txBody>
      </p:sp>
    </p:spTree>
    <p:extLst>
      <p:ext uri="{BB962C8B-B14F-4D97-AF65-F5344CB8AC3E}">
        <p14:creationId xmlns:p14="http://schemas.microsoft.com/office/powerpoint/2010/main" val="935386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65E195-C89C-4871-8AE9-903FDB8B6D9D}" type="datetimeFigureOut">
              <a:rPr lang="en-US" smtClean="0"/>
              <a:t>4/23/2026</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062D6987-FB6D-4DB8-81B8-AD0F35E3BB5F}" type="slidenum">
              <a:rPr lang="en-US" smtClean="0"/>
              <a:t>‹#›</a:t>
            </a:fld>
            <a:endParaRPr lang="en-US"/>
          </a:p>
        </p:txBody>
      </p:sp>
    </p:spTree>
    <p:extLst>
      <p:ext uri="{BB962C8B-B14F-4D97-AF65-F5344CB8AC3E}">
        <p14:creationId xmlns:p14="http://schemas.microsoft.com/office/powerpoint/2010/main" val="3783305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062D6987-FB6D-4DB8-81B8-AD0F35E3BB5F}" type="slidenum">
              <a:rPr lang="en-US" smtClean="0"/>
              <a:t>‹#›</a:t>
            </a:fld>
            <a:endParaRPr lang="en-US"/>
          </a:p>
        </p:txBody>
      </p:sp>
      <p:sp>
        <p:nvSpPr>
          <p:cNvPr id="5" name="Date Placeholder 4"/>
          <p:cNvSpPr>
            <a:spLocks noGrp="1"/>
          </p:cNvSpPr>
          <p:nvPr>
            <p:ph type="dt" sz="half" idx="10"/>
          </p:nvPr>
        </p:nvSpPr>
        <p:spPr/>
        <p:txBody>
          <a:bodyPr/>
          <a:lstStyle/>
          <a:p>
            <a:fld id="{4665E195-C89C-4871-8AE9-903FDB8B6D9D}" type="datetimeFigureOut">
              <a:rPr lang="en-US" smtClean="0"/>
              <a:t>4/23/2026</a:t>
            </a:fld>
            <a:endParaRPr lang="en-US"/>
          </a:p>
        </p:txBody>
      </p:sp>
    </p:spTree>
    <p:extLst>
      <p:ext uri="{BB962C8B-B14F-4D97-AF65-F5344CB8AC3E}">
        <p14:creationId xmlns:p14="http://schemas.microsoft.com/office/powerpoint/2010/main" val="33831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665E195-C89C-4871-8AE9-903FDB8B6D9D}" type="datetimeFigureOut">
              <a:rPr lang="en-US" smtClean="0"/>
              <a:pPr/>
              <a:t>4/23/2026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62D6987-FB6D-4DB8-81B8-AD0F35E3BB5F}" type="slidenum">
              <a:rPr lang="en-US" smtClean="0"/>
              <a:pPr/>
              <a:t>‹#›</a:t>
            </a:fld>
            <a:endParaRPr lang="en-US"/>
          </a:p>
        </p:txBody>
      </p:sp>
    </p:spTree>
    <p:extLst>
      <p:ext uri="{BB962C8B-B14F-4D97-AF65-F5344CB8AC3E}">
        <p14:creationId xmlns:p14="http://schemas.microsoft.com/office/powerpoint/2010/main" val="215662843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daybreak.edu/academic/MFTprogram.html"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50173"/>
            <a:ext cx="12192000" cy="3287395"/>
          </a:xfrm>
        </p:spPr>
        <p:txBody>
          <a:bodyPr>
            <a:normAutofit fontScale="90000"/>
          </a:bodyPr>
          <a:lstStyle/>
          <a:p>
            <a:pPr algn="ctr"/>
            <a:br>
              <a:rPr lang="en-US" dirty="0"/>
            </a:br>
            <a:br>
              <a:rPr lang="en-US" dirty="0"/>
            </a:br>
            <a:br>
              <a:rPr lang="en-US" dirty="0"/>
            </a:br>
            <a:br>
              <a:rPr lang="en-US" dirty="0"/>
            </a:br>
            <a:br>
              <a:rPr lang="en-US" dirty="0"/>
            </a:br>
            <a:br>
              <a:rPr lang="en-US" dirty="0"/>
            </a:br>
            <a:br>
              <a:rPr lang="en-US" dirty="0"/>
            </a:br>
            <a:r>
              <a:rPr lang="en-US" dirty="0">
                <a:solidFill>
                  <a:schemeClr val="accent2">
                    <a:lumMod val="50000"/>
                  </a:schemeClr>
                </a:solidFill>
              </a:rPr>
              <a:t>Daybreak University</a:t>
            </a:r>
            <a:br>
              <a:rPr lang="en-US" dirty="0">
                <a:solidFill>
                  <a:schemeClr val="accent2">
                    <a:lumMod val="50000"/>
                  </a:schemeClr>
                </a:solidFill>
              </a:rPr>
            </a:br>
            <a:r>
              <a:rPr lang="en-US" sz="4400" dirty="0">
                <a:solidFill>
                  <a:schemeClr val="accent2">
                    <a:lumMod val="50000"/>
                  </a:schemeClr>
                </a:solidFill>
              </a:rPr>
              <a:t>Annual Retreat for COAMFTE Program</a:t>
            </a:r>
            <a:br>
              <a:rPr lang="en-US" sz="4400" dirty="0">
                <a:solidFill>
                  <a:schemeClr val="accent2">
                    <a:lumMod val="50000"/>
                  </a:schemeClr>
                </a:solidFill>
              </a:rPr>
            </a:br>
            <a:r>
              <a:rPr lang="en-US" sz="3100" b="1" dirty="0">
                <a:solidFill>
                  <a:schemeClr val="accent2">
                    <a:lumMod val="50000"/>
                  </a:schemeClr>
                </a:solidFill>
              </a:rPr>
              <a:t>April 23, 2026</a:t>
            </a:r>
            <a:br>
              <a:rPr lang="en-US" sz="6700" dirty="0"/>
            </a:br>
            <a:endParaRPr lang="en-US" dirty="0"/>
          </a:p>
        </p:txBody>
      </p:sp>
      <p:sp>
        <p:nvSpPr>
          <p:cNvPr id="3" name="Subtitle 2"/>
          <p:cNvSpPr>
            <a:spLocks noGrp="1"/>
          </p:cNvSpPr>
          <p:nvPr>
            <p:ph type="subTitle" idx="1"/>
          </p:nvPr>
        </p:nvSpPr>
        <p:spPr>
          <a:xfrm>
            <a:off x="0" y="4285753"/>
            <a:ext cx="12192000" cy="2572247"/>
          </a:xfrm>
        </p:spPr>
        <p:txBody>
          <a:bodyPr>
            <a:normAutofit/>
          </a:bodyPr>
          <a:lstStyle/>
          <a:p>
            <a:pPr algn="ctr"/>
            <a:endParaRPr lang="en-US" b="1" dirty="0"/>
          </a:p>
          <a:p>
            <a:pPr algn="ctr"/>
            <a:r>
              <a:rPr lang="en-US" sz="3200" dirty="0">
                <a:solidFill>
                  <a:schemeClr val="tx2">
                    <a:lumMod val="60000"/>
                    <a:lumOff val="40000"/>
                  </a:schemeClr>
                </a:solidFill>
              </a:rPr>
              <a:t>MA and PhD in Counseling </a:t>
            </a:r>
          </a:p>
          <a:p>
            <a:pPr algn="ctr"/>
            <a:r>
              <a:rPr lang="en-US" sz="2400" dirty="0">
                <a:solidFill>
                  <a:schemeClr val="tx2">
                    <a:lumMod val="60000"/>
                    <a:lumOff val="40000"/>
                  </a:schemeClr>
                </a:solidFill>
              </a:rPr>
              <a:t>with a Specialization in </a:t>
            </a:r>
          </a:p>
          <a:p>
            <a:pPr algn="ctr"/>
            <a:r>
              <a:rPr lang="en-US" sz="2400" dirty="0">
                <a:solidFill>
                  <a:schemeClr val="tx2">
                    <a:lumMod val="60000"/>
                    <a:lumOff val="40000"/>
                  </a:schemeClr>
                </a:solidFill>
              </a:rPr>
              <a:t>Marriage and Family Therapy</a:t>
            </a:r>
          </a:p>
          <a:p>
            <a:pPr algn="ctr"/>
            <a:endParaRPr lang="en-US" dirty="0"/>
          </a:p>
        </p:txBody>
      </p:sp>
      <p:pic>
        <p:nvPicPr>
          <p:cNvPr id="5" name="Picture 4">
            <a:extLst>
              <a:ext uri="{FF2B5EF4-FFF2-40B4-BE49-F238E27FC236}">
                <a16:creationId xmlns:a16="http://schemas.microsoft.com/office/drawing/2014/main" id="{D5FC9C81-A92B-016E-C73F-44E8F29636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6562" y="133109"/>
            <a:ext cx="1787324" cy="1787324"/>
          </a:xfrm>
          <a:prstGeom prst="rect">
            <a:avLst/>
          </a:prstGeom>
        </p:spPr>
      </p:pic>
    </p:spTree>
    <p:extLst>
      <p:ext uri="{BB962C8B-B14F-4D97-AF65-F5344CB8AC3E}">
        <p14:creationId xmlns:p14="http://schemas.microsoft.com/office/powerpoint/2010/main" val="1756136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483995"/>
          </a:xfrm>
        </p:spPr>
        <p:txBody>
          <a:bodyPr>
            <a:normAutofit/>
          </a:bodyPr>
          <a:lstStyle/>
          <a:p>
            <a:pPr algn="ctr"/>
            <a:r>
              <a:rPr lang="en-US" sz="3600" b="1" dirty="0"/>
              <a:t>MA Program Goals (PG’s), Student Learning Outcomes (SLO’s), Targets &amp; Measure</a:t>
            </a:r>
          </a:p>
        </p:txBody>
      </p:sp>
      <p:sp>
        <p:nvSpPr>
          <p:cNvPr id="10" name="Content Placeholder 9"/>
          <p:cNvSpPr>
            <a:spLocks noGrp="1"/>
          </p:cNvSpPr>
          <p:nvPr>
            <p:ph sz="half" idx="1"/>
          </p:nvPr>
        </p:nvSpPr>
        <p:spPr>
          <a:xfrm>
            <a:off x="838200" y="2468879"/>
            <a:ext cx="5181600" cy="4023996"/>
          </a:xfrm>
        </p:spPr>
        <p:txBody>
          <a:bodyPr>
            <a:normAutofit/>
          </a:bodyPr>
          <a:lstStyle/>
          <a:p>
            <a:r>
              <a:rPr lang="en-US" b="1" dirty="0"/>
              <a:t>PG#5</a:t>
            </a:r>
            <a:r>
              <a:rPr lang="en-US" dirty="0"/>
              <a:t>. (Research): The program will train family therapists who can consume and contribute to research in the field of marriage and family therapy.</a:t>
            </a:r>
          </a:p>
          <a:p>
            <a:endParaRPr lang="en-US" dirty="0"/>
          </a:p>
          <a:p>
            <a:r>
              <a:rPr lang="en-US" dirty="0"/>
              <a:t>(</a:t>
            </a:r>
            <a:r>
              <a:rPr lang="en-US" i="1" dirty="0"/>
              <a:t>COAMFTE Developmental Competency Component: </a:t>
            </a:r>
            <a:r>
              <a:rPr lang="en-US" b="1" i="1" dirty="0"/>
              <a:t>Knowledge </a:t>
            </a:r>
            <a:r>
              <a:rPr lang="en-US" i="1" dirty="0"/>
              <a:t>of the field)</a:t>
            </a:r>
          </a:p>
          <a:p>
            <a:endParaRPr lang="en-US" i="1" dirty="0"/>
          </a:p>
          <a:p>
            <a:r>
              <a:rPr lang="en-US" b="1" dirty="0"/>
              <a:t>Curriculum Alignment:</a:t>
            </a:r>
          </a:p>
          <a:p>
            <a:pPr marL="0" indent="0">
              <a:buNone/>
            </a:pPr>
            <a:r>
              <a:rPr lang="en-US" dirty="0"/>
              <a:t>   CFT 6050: Clinical Research and  </a:t>
            </a:r>
          </a:p>
          <a:p>
            <a:pPr marL="0" indent="0">
              <a:buNone/>
            </a:pPr>
            <a:r>
              <a:rPr lang="en-US" dirty="0"/>
              <a:t>   Evaluation</a:t>
            </a:r>
            <a:endParaRPr lang="en-US" i="1" dirty="0"/>
          </a:p>
        </p:txBody>
      </p:sp>
      <p:graphicFrame>
        <p:nvGraphicFramePr>
          <p:cNvPr id="9" name="Content Placeholder 8" descr="Vertical Box List diagram showing 3 groups arranged one below the other and bullet points are present under each group"/>
          <p:cNvGraphicFramePr>
            <a:graphicFrameLocks noGrp="1"/>
          </p:cNvGraphicFramePr>
          <p:nvPr>
            <p:ph sz="half" idx="2"/>
            <p:extLst>
              <p:ext uri="{D42A27DB-BD31-4B8C-83A1-F6EECF244321}">
                <p14:modId xmlns:p14="http://schemas.microsoft.com/office/powerpoint/2010/main" val="981301882"/>
              </p:ext>
            </p:extLst>
          </p:nvPr>
        </p:nvGraphicFramePr>
        <p:xfrm>
          <a:off x="6172202" y="1849120"/>
          <a:ext cx="5181600" cy="4897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730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Graphic spid="9"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DF1F7-4001-C9C2-EECF-7C4371C617F0}"/>
              </a:ext>
            </a:extLst>
          </p:cNvPr>
          <p:cNvSpPr>
            <a:spLocks noGrp="1"/>
          </p:cNvSpPr>
          <p:nvPr>
            <p:ph type="title"/>
          </p:nvPr>
        </p:nvSpPr>
        <p:spPr>
          <a:xfrm>
            <a:off x="683121" y="504824"/>
            <a:ext cx="8596668" cy="1320800"/>
          </a:xfrm>
        </p:spPr>
        <p:txBody>
          <a:bodyPr>
            <a:normAutofit/>
          </a:bodyPr>
          <a:lstStyle/>
          <a:p>
            <a:pPr algn="ctr"/>
            <a:r>
              <a:rPr lang="en-US" b="1" dirty="0"/>
              <a:t>Ph.D. MFT Program Mission </a:t>
            </a:r>
            <a:br>
              <a:rPr lang="en-US" b="1" dirty="0"/>
            </a:br>
            <a:r>
              <a:rPr lang="en-US" b="1" dirty="0"/>
              <a:t>and Program Goals (PG’s)</a:t>
            </a:r>
          </a:p>
        </p:txBody>
      </p:sp>
      <p:sp>
        <p:nvSpPr>
          <p:cNvPr id="3" name="Content Placeholder 2">
            <a:extLst>
              <a:ext uri="{FF2B5EF4-FFF2-40B4-BE49-F238E27FC236}">
                <a16:creationId xmlns:a16="http://schemas.microsoft.com/office/drawing/2014/main" id="{2932128C-88D6-BD27-E3AA-6A0B39D2B99E}"/>
              </a:ext>
            </a:extLst>
          </p:cNvPr>
          <p:cNvSpPr>
            <a:spLocks noGrp="1"/>
          </p:cNvSpPr>
          <p:nvPr>
            <p:ph idx="1"/>
          </p:nvPr>
        </p:nvSpPr>
        <p:spPr>
          <a:xfrm>
            <a:off x="838200" y="1825624"/>
            <a:ext cx="10515600" cy="4768215"/>
          </a:xfrm>
        </p:spPr>
        <p:txBody>
          <a:bodyPr>
            <a:normAutofit fontScale="47500" lnSpcReduction="20000"/>
          </a:bodyPr>
          <a:lstStyle/>
          <a:p>
            <a:r>
              <a:rPr lang="en-US" sz="4000" b="1" dirty="0"/>
              <a:t>Mission: </a:t>
            </a:r>
            <a:r>
              <a:rPr lang="en-US" sz="4400" dirty="0"/>
              <a:t>The mission of the PhD Program in Counseling with a Specialization in Marriage and Family Therapy at Daybreak University is to develop scientist-practitioners in the field of couple, marriage, and family therapy. The doctoral program provides academic and clinical training for the purpose of developing scholars with the competence in systemic clinical work, supervision, teaching, and research.</a:t>
            </a:r>
          </a:p>
          <a:p>
            <a:pPr marL="0" indent="0">
              <a:buNone/>
            </a:pPr>
            <a:endParaRPr lang="en-US" sz="3200" dirty="0"/>
          </a:p>
          <a:p>
            <a:r>
              <a:rPr lang="en-US" sz="3300" b="1" dirty="0"/>
              <a:t>PG# 1 </a:t>
            </a:r>
            <a:r>
              <a:rPr lang="en-US" sz="3300" dirty="0"/>
              <a:t>(Knowledge):</a:t>
            </a:r>
            <a:r>
              <a:rPr lang="en-US" sz="3300" b="1" dirty="0"/>
              <a:t> </a:t>
            </a:r>
            <a:r>
              <a:rPr lang="en-US" sz="3300" dirty="0"/>
              <a:t>The program will train students who demonstrate advanced and comprehensive knowledge of systems concepts and MFT theories and techniques.</a:t>
            </a:r>
          </a:p>
          <a:p>
            <a:r>
              <a:rPr lang="en-US" sz="3300" b="1" dirty="0"/>
              <a:t>PG#2 </a:t>
            </a:r>
            <a:r>
              <a:rPr lang="en-US" sz="3300" dirty="0"/>
              <a:t>(Practice): The program will train students who demonstrate an ability to conceptualize systemic thinking as applied in supervision, mentoring, and the isomorphic dynamics among different levels of the training system</a:t>
            </a:r>
          </a:p>
          <a:p>
            <a:r>
              <a:rPr lang="en-US" sz="3300" b="1" dirty="0"/>
              <a:t>PG #3</a:t>
            </a:r>
            <a:r>
              <a:rPr lang="en-US" sz="3300" dirty="0"/>
              <a:t> (Diversity): The program will train students who demonstrate awareness and competence in culturally sensitive clinical work, supervision, teaching, and research</a:t>
            </a:r>
          </a:p>
          <a:p>
            <a:r>
              <a:rPr lang="en-US" sz="3300" b="1" dirty="0"/>
              <a:t>PG #4</a:t>
            </a:r>
            <a:r>
              <a:rPr lang="en-US" sz="3300" dirty="0"/>
              <a:t> (Ethics): The program will train students who demonstrate applied knowledge of MFT legal and ethical guidelines and professional standards.</a:t>
            </a:r>
          </a:p>
          <a:p>
            <a:r>
              <a:rPr lang="en-US" sz="3300" b="1" dirty="0"/>
              <a:t>PG #5</a:t>
            </a:r>
            <a:r>
              <a:rPr lang="en-US" sz="3300" dirty="0"/>
              <a:t> (Research):The program will train students who demonstrate the ability to design, conduct, analyze, and identify clinical implications of systemic and relational research.</a:t>
            </a:r>
          </a:p>
        </p:txBody>
      </p:sp>
    </p:spTree>
    <p:extLst>
      <p:ext uri="{BB962C8B-B14F-4D97-AF65-F5344CB8AC3E}">
        <p14:creationId xmlns:p14="http://schemas.microsoft.com/office/powerpoint/2010/main" val="1090163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165"/>
            <a:ext cx="10515600" cy="1483995"/>
          </a:xfrm>
        </p:spPr>
        <p:txBody>
          <a:bodyPr>
            <a:normAutofit/>
          </a:bodyPr>
          <a:lstStyle/>
          <a:p>
            <a:pPr algn="ctr"/>
            <a:r>
              <a:rPr lang="en-US" sz="3600" b="1" dirty="0"/>
              <a:t>PhD Program Goals (PG’s), Student Learning Outcomes (SLO’s), Targets &amp; Measure</a:t>
            </a:r>
          </a:p>
        </p:txBody>
      </p:sp>
      <p:sp>
        <p:nvSpPr>
          <p:cNvPr id="10" name="Content Placeholder 9"/>
          <p:cNvSpPr>
            <a:spLocks noGrp="1"/>
          </p:cNvSpPr>
          <p:nvPr>
            <p:ph sz="half" idx="1"/>
          </p:nvPr>
        </p:nvSpPr>
        <p:spPr>
          <a:xfrm>
            <a:off x="838200" y="2468879"/>
            <a:ext cx="5181600" cy="3708083"/>
          </a:xfrm>
        </p:spPr>
        <p:txBody>
          <a:bodyPr>
            <a:normAutofit/>
          </a:bodyPr>
          <a:lstStyle/>
          <a:p>
            <a:r>
              <a:rPr lang="en-US" b="1" dirty="0"/>
              <a:t>PG# 1 </a:t>
            </a:r>
            <a:r>
              <a:rPr lang="en-US" dirty="0"/>
              <a:t>(Knowledge):</a:t>
            </a:r>
            <a:r>
              <a:rPr lang="en-US" b="1" dirty="0"/>
              <a:t> </a:t>
            </a:r>
            <a:r>
              <a:rPr lang="en-US" dirty="0"/>
              <a:t>The program will train students who demonstrate advanced and comprehensive knowledge of systems concepts and MFT theories and techniques. </a:t>
            </a:r>
          </a:p>
          <a:p>
            <a:r>
              <a:rPr lang="en-US" dirty="0"/>
              <a:t>(</a:t>
            </a:r>
            <a:r>
              <a:rPr lang="en-US" sz="2400" i="1" dirty="0"/>
              <a:t>COAMFTE Developmental Competency Component: </a:t>
            </a:r>
            <a:r>
              <a:rPr lang="en-US" sz="2400" b="1" i="1" dirty="0"/>
              <a:t>Knowledge </a:t>
            </a:r>
            <a:r>
              <a:rPr lang="en-US" sz="2400" i="1" dirty="0"/>
              <a:t>of the field)</a:t>
            </a:r>
          </a:p>
        </p:txBody>
      </p:sp>
      <p:graphicFrame>
        <p:nvGraphicFramePr>
          <p:cNvPr id="9" name="Content Placeholder 8" descr="Vertical Box List diagram showing 3 groups arranged one below the other and bullet points are present under each group"/>
          <p:cNvGraphicFramePr>
            <a:graphicFrameLocks noGrp="1"/>
          </p:cNvGraphicFramePr>
          <p:nvPr>
            <p:ph sz="half" idx="2"/>
            <p:extLst>
              <p:ext uri="{D42A27DB-BD31-4B8C-83A1-F6EECF244321}">
                <p14:modId xmlns:p14="http://schemas.microsoft.com/office/powerpoint/2010/main" val="2267503852"/>
              </p:ext>
            </p:extLst>
          </p:nvPr>
        </p:nvGraphicFramePr>
        <p:xfrm>
          <a:off x="6172202" y="1879601"/>
          <a:ext cx="5054598" cy="4688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02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Graphic spid="9"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CDAC54-453D-F33D-3C92-B7399A1D2418}"/>
              </a:ext>
            </a:extLst>
          </p:cNvPr>
          <p:cNvSpPr>
            <a:spLocks noGrp="1"/>
          </p:cNvSpPr>
          <p:nvPr>
            <p:ph type="title"/>
          </p:nvPr>
        </p:nvSpPr>
        <p:spPr>
          <a:xfrm>
            <a:off x="475883" y="89813"/>
            <a:ext cx="10515600" cy="685841"/>
          </a:xfrm>
        </p:spPr>
        <p:txBody>
          <a:bodyPr>
            <a:normAutofit/>
          </a:bodyPr>
          <a:lstStyle/>
          <a:p>
            <a:pPr algn="ctr"/>
            <a:r>
              <a:rPr lang="en-US" b="1" dirty="0"/>
              <a:t>Ph.D. Program: PG #2</a:t>
            </a:r>
          </a:p>
        </p:txBody>
      </p:sp>
      <p:sp>
        <p:nvSpPr>
          <p:cNvPr id="6" name="Content Placeholder 5">
            <a:extLst>
              <a:ext uri="{FF2B5EF4-FFF2-40B4-BE49-F238E27FC236}">
                <a16:creationId xmlns:a16="http://schemas.microsoft.com/office/drawing/2014/main" id="{E9DCCCFA-1AF5-1578-2DA2-06C6CCD1FBE8}"/>
              </a:ext>
            </a:extLst>
          </p:cNvPr>
          <p:cNvSpPr>
            <a:spLocks noGrp="1"/>
          </p:cNvSpPr>
          <p:nvPr>
            <p:ph idx="1"/>
          </p:nvPr>
        </p:nvSpPr>
        <p:spPr>
          <a:xfrm>
            <a:off x="323978" y="845346"/>
            <a:ext cx="10819410" cy="6012653"/>
          </a:xfrm>
        </p:spPr>
        <p:txBody>
          <a:bodyPr>
            <a:noAutofit/>
          </a:bodyPr>
          <a:lstStyle/>
          <a:p>
            <a:r>
              <a:rPr lang="en-US" sz="1600" b="1" dirty="0"/>
              <a:t>PG# 2 </a:t>
            </a:r>
            <a:r>
              <a:rPr lang="en-US" sz="1600" dirty="0"/>
              <a:t>(Practice):</a:t>
            </a:r>
            <a:r>
              <a:rPr lang="en-US" sz="1600" b="1" dirty="0"/>
              <a:t> </a:t>
            </a:r>
            <a:r>
              <a:rPr lang="en-US" sz="1600" dirty="0"/>
              <a:t>The program will train students who demonstrate an ability to conceptualize systemic thinking as applied in supervision, mentoring, and the isomorphic dynamics among different levels of the training system. </a:t>
            </a:r>
          </a:p>
          <a:p>
            <a:r>
              <a:rPr lang="en-US" sz="1600" dirty="0"/>
              <a:t>(</a:t>
            </a:r>
            <a:r>
              <a:rPr lang="en-US" sz="1600" i="1" dirty="0"/>
              <a:t>COAMFTE Developmental Competency Component: </a:t>
            </a:r>
            <a:r>
              <a:rPr lang="en-US" sz="1600" b="1" i="1" dirty="0"/>
              <a:t>Practice</a:t>
            </a:r>
            <a:r>
              <a:rPr lang="en-US" sz="1600" i="1" dirty="0"/>
              <a:t>)</a:t>
            </a:r>
          </a:p>
          <a:p>
            <a:r>
              <a:rPr lang="en-US" sz="1600" b="1" dirty="0"/>
              <a:t>SLO#2 </a:t>
            </a:r>
            <a:r>
              <a:rPr lang="en-US" sz="1600" dirty="0"/>
              <a:t>(Practice): Students will demonstrate the ability to integrate systems concepts and MFT theories in their clinical work, supervision, teaching, and research.</a:t>
            </a:r>
            <a:endParaRPr lang="en-US" sz="1600" i="1" dirty="0"/>
          </a:p>
          <a:p>
            <a:r>
              <a:rPr lang="en-US" sz="1600" b="1" dirty="0"/>
              <a:t>Targets, Measures, &amp; Data:</a:t>
            </a:r>
            <a:endParaRPr lang="en-US" sz="1600" dirty="0"/>
          </a:p>
          <a:p>
            <a:r>
              <a:rPr lang="en-US" sz="1600" dirty="0"/>
              <a:t>(</a:t>
            </a:r>
            <a:r>
              <a:rPr lang="en-US" sz="1600" b="1" dirty="0"/>
              <a:t>Clinical work</a:t>
            </a:r>
            <a:r>
              <a:rPr lang="en-US" sz="1600" dirty="0"/>
              <a:t>) At least 80% of students will score a 3 or better on the end of term practicum evaluation question 10 (</a:t>
            </a:r>
            <a:r>
              <a:rPr lang="en-US" sz="1600" i="1" dirty="0"/>
              <a:t>Ability to articulate theoretical and conceptual issues related to cases presented including systemic problem assessment</a:t>
            </a:r>
            <a:r>
              <a:rPr lang="en-US" sz="1600" dirty="0"/>
              <a:t>) in the course CFT7900: Practicum in Marriage and Family Therapy.</a:t>
            </a:r>
          </a:p>
          <a:p>
            <a:r>
              <a:rPr lang="en-US" sz="1600" dirty="0"/>
              <a:t>(</a:t>
            </a:r>
            <a:r>
              <a:rPr lang="en-US" sz="1600" b="1" dirty="0"/>
              <a:t>Supervision) </a:t>
            </a:r>
            <a:r>
              <a:rPr lang="en-US" sz="1600" dirty="0"/>
              <a:t>At least 80% of students will score 3 points or above (satisfactory or above) on section 1 on the Philosophy of Supervision Paper in the Comprehensive Portfolio.</a:t>
            </a:r>
          </a:p>
          <a:p>
            <a:pPr>
              <a:buFont typeface="Wingdings" panose="05000000000000000000" pitchFamily="2" charset="2"/>
              <a:buChar char="Ø"/>
            </a:pPr>
            <a:r>
              <a:rPr lang="en-US" sz="1600" dirty="0"/>
              <a:t>There are 2 student who completed the Comprehensive Portfolio in 2025.</a:t>
            </a:r>
            <a:endParaRPr lang="en-US" sz="1600" b="1" dirty="0"/>
          </a:p>
          <a:p>
            <a:r>
              <a:rPr lang="en-US" sz="1600" dirty="0"/>
              <a:t>(</a:t>
            </a:r>
            <a:r>
              <a:rPr lang="en-US" sz="1600" b="1" dirty="0"/>
              <a:t>Teaching</a:t>
            </a:r>
            <a:r>
              <a:rPr lang="en-US" sz="1600" dirty="0"/>
              <a:t>) At least 80% of students will score 3 points or above (satisfactory or above) on section 1 on the Teaching Philosophy Paper in the Comprehensive Portfolio.</a:t>
            </a:r>
          </a:p>
          <a:p>
            <a:pPr>
              <a:buFont typeface="Wingdings" panose="05000000000000000000" pitchFamily="2" charset="2"/>
              <a:buChar char="Ø"/>
            </a:pPr>
            <a:r>
              <a:rPr lang="en-US" sz="1600" dirty="0"/>
              <a:t>There are 2 student who completed the Comprehensive Portfolio in 2025.</a:t>
            </a:r>
            <a:endParaRPr lang="en-US" sz="1600" b="1" dirty="0"/>
          </a:p>
          <a:p>
            <a:r>
              <a:rPr lang="en-US" sz="1600" dirty="0"/>
              <a:t>(</a:t>
            </a:r>
            <a:r>
              <a:rPr lang="en-US" sz="1600" b="1" dirty="0"/>
              <a:t>Research) </a:t>
            </a:r>
            <a:r>
              <a:rPr lang="en-US" sz="1600" dirty="0"/>
              <a:t>At least 80% of students will score 3 points or above (satisfactory or above) on sections 1 on the Publishable Research Paper in the Comprehensive Portfolio.</a:t>
            </a:r>
          </a:p>
          <a:p>
            <a:pPr>
              <a:buFont typeface="Wingdings" panose="05000000000000000000" pitchFamily="2" charset="2"/>
              <a:buChar char="Ø"/>
            </a:pPr>
            <a:r>
              <a:rPr lang="en-US" sz="1600" dirty="0"/>
              <a:t>There are 2 student who completed the Comprehensive Portfolio in 2025.</a:t>
            </a:r>
            <a:endParaRPr lang="en-US" sz="1600" b="1" dirty="0"/>
          </a:p>
        </p:txBody>
      </p:sp>
    </p:spTree>
    <p:extLst>
      <p:ext uri="{BB962C8B-B14F-4D97-AF65-F5344CB8AC3E}">
        <p14:creationId xmlns:p14="http://schemas.microsoft.com/office/powerpoint/2010/main" val="27140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fade">
                                      <p:cBhvr>
                                        <p:cTn id="52"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CDAC54-453D-F33D-3C92-B7399A1D2418}"/>
              </a:ext>
            </a:extLst>
          </p:cNvPr>
          <p:cNvSpPr>
            <a:spLocks noGrp="1"/>
          </p:cNvSpPr>
          <p:nvPr>
            <p:ph type="title"/>
          </p:nvPr>
        </p:nvSpPr>
        <p:spPr>
          <a:xfrm>
            <a:off x="838200" y="142875"/>
            <a:ext cx="10515600" cy="599038"/>
          </a:xfrm>
        </p:spPr>
        <p:txBody>
          <a:bodyPr>
            <a:normAutofit fontScale="90000"/>
          </a:bodyPr>
          <a:lstStyle/>
          <a:p>
            <a:pPr algn="ctr"/>
            <a:r>
              <a:rPr lang="en-US" b="1" dirty="0"/>
              <a:t>Ph.D. Program: PG #3</a:t>
            </a:r>
          </a:p>
        </p:txBody>
      </p:sp>
      <p:sp>
        <p:nvSpPr>
          <p:cNvPr id="6" name="Content Placeholder 5">
            <a:extLst>
              <a:ext uri="{FF2B5EF4-FFF2-40B4-BE49-F238E27FC236}">
                <a16:creationId xmlns:a16="http://schemas.microsoft.com/office/drawing/2014/main" id="{E9DCCCFA-1AF5-1578-2DA2-06C6CCD1FBE8}"/>
              </a:ext>
            </a:extLst>
          </p:cNvPr>
          <p:cNvSpPr>
            <a:spLocks noGrp="1"/>
          </p:cNvSpPr>
          <p:nvPr>
            <p:ph idx="1"/>
          </p:nvPr>
        </p:nvSpPr>
        <p:spPr>
          <a:xfrm>
            <a:off x="726231" y="678025"/>
            <a:ext cx="10856167" cy="5601672"/>
          </a:xfrm>
        </p:spPr>
        <p:txBody>
          <a:bodyPr>
            <a:noAutofit/>
          </a:bodyPr>
          <a:lstStyle/>
          <a:p>
            <a:r>
              <a:rPr lang="en-US" sz="1400" b="1" dirty="0"/>
              <a:t>PG# 3</a:t>
            </a:r>
            <a:r>
              <a:rPr lang="en-US" sz="1400" dirty="0"/>
              <a:t>(Diversity):</a:t>
            </a:r>
            <a:r>
              <a:rPr lang="en-US" sz="1400" b="1" dirty="0"/>
              <a:t> </a:t>
            </a:r>
            <a:r>
              <a:rPr lang="en-US" sz="1400" dirty="0"/>
              <a:t>The program will train students who demonstrate awareness and competence in culturally sensitive clinical work, supervision, teaching, and research. </a:t>
            </a:r>
          </a:p>
          <a:p>
            <a:r>
              <a:rPr lang="en-US" sz="1400" dirty="0"/>
              <a:t>(</a:t>
            </a:r>
            <a:r>
              <a:rPr lang="en-US" sz="1400" i="1" dirty="0"/>
              <a:t>Developmental Competency Component: </a:t>
            </a:r>
            <a:r>
              <a:rPr lang="en-US" sz="1400" b="1" i="1" dirty="0"/>
              <a:t>Diversity</a:t>
            </a:r>
            <a:r>
              <a:rPr lang="en-US" sz="1400" i="1" dirty="0"/>
              <a:t>)</a:t>
            </a:r>
          </a:p>
          <a:p>
            <a:r>
              <a:rPr lang="en-US" sz="1400" b="1" dirty="0"/>
              <a:t>SLO #3</a:t>
            </a:r>
            <a:r>
              <a:rPr lang="en-US" sz="1400" dirty="0"/>
              <a:t> (Diversity): Students will demonstrate understanding of contextual factors and respect for diversity and inclusion in their clinical work, supervision, teaching, and research.</a:t>
            </a:r>
          </a:p>
          <a:p>
            <a:r>
              <a:rPr lang="en-US" sz="1400" b="1" dirty="0"/>
              <a:t>Targets, Measures, &amp; Data:</a:t>
            </a:r>
            <a:endParaRPr lang="en-US" sz="1400" dirty="0"/>
          </a:p>
          <a:p>
            <a:r>
              <a:rPr lang="en-US" sz="1400" dirty="0"/>
              <a:t>(</a:t>
            </a:r>
            <a:r>
              <a:rPr lang="en-US" sz="1400" b="1" dirty="0"/>
              <a:t>Clinical work</a:t>
            </a:r>
            <a:r>
              <a:rPr lang="en-US" sz="1400" dirty="0"/>
              <a:t>) At least 80% of students will score a 3 or above (satisfactory or above) on section 3 of the Theory of Change Paper in the Comprehensive Portfolio.</a:t>
            </a:r>
          </a:p>
          <a:p>
            <a:r>
              <a:rPr lang="en-US" sz="1400" dirty="0"/>
              <a:t>2025 Data: 2 out of 2 students scored a 3 or above in the Comprehensive Portfolio: </a:t>
            </a:r>
            <a:r>
              <a:rPr lang="en-US" sz="1400" b="1" dirty="0"/>
              <a:t>Target Met</a:t>
            </a:r>
          </a:p>
          <a:p>
            <a:r>
              <a:rPr lang="en-US" sz="1400" dirty="0"/>
              <a:t>(</a:t>
            </a:r>
            <a:r>
              <a:rPr lang="en-US" sz="1400" b="1" dirty="0"/>
              <a:t>Supervision) </a:t>
            </a:r>
            <a:r>
              <a:rPr lang="en-US" sz="1400" dirty="0"/>
              <a:t>At least 80% of students will score 3 points or above (satisfactory or above) on section 2 on the Philosophy of Supervision Paper in the Comprehensive Portfolio.</a:t>
            </a:r>
          </a:p>
          <a:p>
            <a:r>
              <a:rPr lang="en-US" sz="1400" dirty="0"/>
              <a:t>2025 Data: 2 out of 2 students scored a 3 or above in the Comprehensive Portfolio: </a:t>
            </a:r>
            <a:r>
              <a:rPr lang="en-US" sz="1400" b="1" dirty="0"/>
              <a:t>Target Met</a:t>
            </a:r>
          </a:p>
          <a:p>
            <a:r>
              <a:rPr lang="en-US" sz="1400" dirty="0"/>
              <a:t>(</a:t>
            </a:r>
            <a:r>
              <a:rPr lang="en-US" sz="1400" b="1" dirty="0"/>
              <a:t>Teaching</a:t>
            </a:r>
            <a:r>
              <a:rPr lang="en-US" sz="1400" dirty="0"/>
              <a:t>) At least 80% of students will score 3 points or above (satisfactory or above) on section 2 on the Teaching Philosophy paper in the Comprehensive Portfolio. </a:t>
            </a:r>
          </a:p>
          <a:p>
            <a:r>
              <a:rPr lang="en-US" sz="1400" dirty="0"/>
              <a:t>2025 Data: 2 out of 2 students scored a 3 or above in the Comprehensive Portfolio: </a:t>
            </a:r>
            <a:r>
              <a:rPr lang="en-US" sz="1400" b="1" dirty="0"/>
              <a:t>Target Met</a:t>
            </a:r>
          </a:p>
          <a:p>
            <a:r>
              <a:rPr lang="en-US" sz="1400" dirty="0"/>
              <a:t>(</a:t>
            </a:r>
            <a:r>
              <a:rPr lang="en-US" sz="1400" b="1" dirty="0"/>
              <a:t>Research) </a:t>
            </a:r>
            <a:r>
              <a:rPr lang="en-US" sz="1400" dirty="0"/>
              <a:t>At least 80% of students will score 3 points or above (satisfactory or above) on sections 3 on the Publishable Research Paper in the Comprehensive Portfolio.</a:t>
            </a:r>
          </a:p>
          <a:p>
            <a:r>
              <a:rPr lang="en-US" sz="1400" dirty="0"/>
              <a:t>2025 Data: 2 out of 2 students scored a 3 or above in the Comprehensive Portfolio: </a:t>
            </a:r>
            <a:r>
              <a:rPr lang="en-US" sz="1400" b="1" dirty="0"/>
              <a:t>Target Met</a:t>
            </a:r>
          </a:p>
          <a:p>
            <a:pPr marL="0" indent="0">
              <a:buNone/>
            </a:pPr>
            <a:endParaRPr lang="en-US" sz="1400" dirty="0"/>
          </a:p>
        </p:txBody>
      </p:sp>
    </p:spTree>
    <p:extLst>
      <p:ext uri="{BB962C8B-B14F-4D97-AF65-F5344CB8AC3E}">
        <p14:creationId xmlns:p14="http://schemas.microsoft.com/office/powerpoint/2010/main" val="176479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10" end="10"/>
                                            </p:txEl>
                                          </p:spTgt>
                                        </p:tgtEl>
                                        <p:attrNameLst>
                                          <p:attrName>style.visibility</p:attrName>
                                        </p:attrNameLst>
                                      </p:cBhvr>
                                      <p:to>
                                        <p:strVal val="visible"/>
                                      </p:to>
                                    </p:set>
                                    <p:animEffect transition="in" filter="fade">
                                      <p:cBhvr>
                                        <p:cTn id="52" dur="500"/>
                                        <p:tgtEl>
                                          <p:spTgt spid="6">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xEl>
                                              <p:pRg st="11" end="11"/>
                                            </p:txEl>
                                          </p:spTgt>
                                        </p:tgtEl>
                                        <p:attrNameLst>
                                          <p:attrName>style.visibility</p:attrName>
                                        </p:attrNameLst>
                                      </p:cBhvr>
                                      <p:to>
                                        <p:strVal val="visible"/>
                                      </p:to>
                                    </p:set>
                                    <p:animEffect transition="in" filter="fade">
                                      <p:cBhvr>
                                        <p:cTn id="57"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CDAC54-453D-F33D-3C92-B7399A1D2418}"/>
              </a:ext>
            </a:extLst>
          </p:cNvPr>
          <p:cNvSpPr>
            <a:spLocks noGrp="1"/>
          </p:cNvSpPr>
          <p:nvPr>
            <p:ph type="title"/>
          </p:nvPr>
        </p:nvSpPr>
        <p:spPr>
          <a:xfrm>
            <a:off x="408432" y="154901"/>
            <a:ext cx="10515600" cy="798657"/>
          </a:xfrm>
        </p:spPr>
        <p:txBody>
          <a:bodyPr/>
          <a:lstStyle/>
          <a:p>
            <a:pPr algn="ctr"/>
            <a:r>
              <a:rPr lang="en-US" b="1" dirty="0"/>
              <a:t>Ph.D. Program: PG #4</a:t>
            </a:r>
          </a:p>
        </p:txBody>
      </p:sp>
      <p:sp>
        <p:nvSpPr>
          <p:cNvPr id="6" name="Content Placeholder 5">
            <a:extLst>
              <a:ext uri="{FF2B5EF4-FFF2-40B4-BE49-F238E27FC236}">
                <a16:creationId xmlns:a16="http://schemas.microsoft.com/office/drawing/2014/main" id="{E9DCCCFA-1AF5-1578-2DA2-06C6CCD1FBE8}"/>
              </a:ext>
            </a:extLst>
          </p:cNvPr>
          <p:cNvSpPr>
            <a:spLocks noGrp="1"/>
          </p:cNvSpPr>
          <p:nvPr>
            <p:ph idx="1"/>
          </p:nvPr>
        </p:nvSpPr>
        <p:spPr>
          <a:xfrm>
            <a:off x="166238" y="1050446"/>
            <a:ext cx="11501251" cy="5652653"/>
          </a:xfrm>
        </p:spPr>
        <p:txBody>
          <a:bodyPr>
            <a:noAutofit/>
          </a:bodyPr>
          <a:lstStyle/>
          <a:p>
            <a:r>
              <a:rPr lang="en-US" sz="1400" b="1" dirty="0"/>
              <a:t>PG #4</a:t>
            </a:r>
            <a:r>
              <a:rPr lang="en-US" sz="1400" dirty="0"/>
              <a:t>(Ethics): The program will train students who demonstrate applied knowledge of MFT legal and ethical guidelines and professional standards.</a:t>
            </a:r>
          </a:p>
          <a:p>
            <a:r>
              <a:rPr lang="en-US" sz="1400" dirty="0"/>
              <a:t>(</a:t>
            </a:r>
            <a:r>
              <a:rPr lang="en-US" sz="1400" i="1" dirty="0"/>
              <a:t>Developmental Competency Component: </a:t>
            </a:r>
            <a:r>
              <a:rPr lang="en-US" sz="1400" b="1" i="1" dirty="0"/>
              <a:t>Ethics</a:t>
            </a:r>
            <a:r>
              <a:rPr lang="en-US" sz="1400" i="1" dirty="0"/>
              <a:t>)</a:t>
            </a:r>
          </a:p>
          <a:p>
            <a:r>
              <a:rPr lang="en-US" sz="1400" b="1" dirty="0"/>
              <a:t>SLO #4</a:t>
            </a:r>
            <a:r>
              <a:rPr lang="en-US" sz="1400" dirty="0"/>
              <a:t> (Ethics): Students will demonstrate potential competence in ethical and professional clinical work, supervision, teaching, and research. </a:t>
            </a:r>
            <a:endParaRPr lang="en-US" sz="1400" b="1" dirty="0"/>
          </a:p>
          <a:p>
            <a:r>
              <a:rPr lang="en-US" sz="1400" b="1" dirty="0"/>
              <a:t>Targets, Measures, &amp; Data:</a:t>
            </a:r>
            <a:endParaRPr lang="en-US" sz="1400" b="1" dirty="0">
              <a:solidFill>
                <a:srgbClr val="FF0000"/>
              </a:solidFill>
            </a:endParaRPr>
          </a:p>
          <a:p>
            <a:pPr marL="0" indent="0">
              <a:buNone/>
            </a:pPr>
            <a:r>
              <a:rPr lang="en-US" sz="1400" dirty="0"/>
              <a:t>    (</a:t>
            </a:r>
            <a:r>
              <a:rPr lang="en-US" sz="1400" b="1" dirty="0"/>
              <a:t>Clinical work</a:t>
            </a:r>
            <a:r>
              <a:rPr lang="en-US" sz="1400" dirty="0"/>
              <a:t>) At least 80% of students will score a B or higher in the main assignment in the CFT 8600: Law, Professional Ethics,    </a:t>
            </a:r>
          </a:p>
          <a:p>
            <a:pPr marL="0" indent="0">
              <a:buNone/>
            </a:pPr>
            <a:r>
              <a:rPr lang="en-US" sz="1400" dirty="0"/>
              <a:t>     and Community Practice and Teletherapy course</a:t>
            </a:r>
          </a:p>
          <a:p>
            <a:r>
              <a:rPr lang="en-US" sz="1400" dirty="0"/>
              <a:t>Aggregated Data for 2025: 100 % of students score a B or higher in the main assignment in the  8600: </a:t>
            </a:r>
            <a:r>
              <a:rPr lang="en-US" sz="1400" b="1" dirty="0"/>
              <a:t>Target Met</a:t>
            </a:r>
          </a:p>
          <a:p>
            <a:r>
              <a:rPr lang="en-US" sz="1400" dirty="0"/>
              <a:t>(</a:t>
            </a:r>
            <a:r>
              <a:rPr lang="en-US" sz="1400" b="1" dirty="0"/>
              <a:t>Clinical work</a:t>
            </a:r>
            <a:r>
              <a:rPr lang="en-US" sz="1400" dirty="0"/>
              <a:t>) At least 80% of students will score a 3 or above (satisfactory or above) on section 4 of the Theory of Change Paper in the Comprehensive Portfolio. There is no student who completed the Comprehensive Portfolio in 2023. </a:t>
            </a:r>
          </a:p>
          <a:p>
            <a:r>
              <a:rPr lang="en-US" sz="1400" dirty="0"/>
              <a:t>(</a:t>
            </a:r>
            <a:r>
              <a:rPr lang="en-US" sz="1400" b="1" dirty="0"/>
              <a:t>Supervision) </a:t>
            </a:r>
            <a:r>
              <a:rPr lang="en-US" sz="1400" dirty="0"/>
              <a:t>At least 80% of students will score 3 points or above (satisfactory or above) on section 3 on the Philosophy of Supervision Paper in the Comprehensive Portfolio. </a:t>
            </a:r>
          </a:p>
          <a:p>
            <a:r>
              <a:rPr lang="en-US" sz="1400" dirty="0"/>
              <a:t>Aggregated Data for 2025: 100 % of students score a B or higher in the main assignment in the  8600: </a:t>
            </a:r>
            <a:r>
              <a:rPr lang="en-US" sz="1400" b="1" dirty="0"/>
              <a:t>Target Met</a:t>
            </a:r>
          </a:p>
          <a:p>
            <a:r>
              <a:rPr lang="en-US" sz="1400" dirty="0"/>
              <a:t>(</a:t>
            </a:r>
            <a:r>
              <a:rPr lang="en-US" sz="1400" b="1" dirty="0"/>
              <a:t>Teaching</a:t>
            </a:r>
            <a:r>
              <a:rPr lang="en-US" sz="1400" dirty="0"/>
              <a:t>) At least 80% of students will score 3 points or above (satisfactory or above) on section 3 on the Teaching Philosophy paper in the Comprehensive Portfolio. </a:t>
            </a:r>
          </a:p>
          <a:p>
            <a:r>
              <a:rPr lang="en-US" sz="1400" dirty="0"/>
              <a:t>(</a:t>
            </a:r>
            <a:r>
              <a:rPr lang="en-US" sz="1400" b="1" dirty="0"/>
              <a:t>Research) </a:t>
            </a:r>
            <a:r>
              <a:rPr lang="en-US" sz="1400" dirty="0"/>
              <a:t>At least 80% of students will score 3 points or above (satisfactory or above) on sections 5 on the Publishable Research Paper in the Comprehensive Portfolio. </a:t>
            </a:r>
            <a:endParaRPr lang="en-US" sz="1400" b="1" dirty="0">
              <a:solidFill>
                <a:srgbClr val="FF0000"/>
              </a:solidFill>
            </a:endParaRPr>
          </a:p>
        </p:txBody>
      </p:sp>
    </p:spTree>
    <p:extLst>
      <p:ext uri="{BB962C8B-B14F-4D97-AF65-F5344CB8AC3E}">
        <p14:creationId xmlns:p14="http://schemas.microsoft.com/office/powerpoint/2010/main" val="35524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fade">
                                      <p:cBhvr>
                                        <p:cTn id="52" dur="500"/>
                                        <p:tgtEl>
                                          <p:spTgt spid="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Effect transition="in" filter="fade">
                                      <p:cBhvr>
                                        <p:cTn id="57" dur="500"/>
                                        <p:tgtEl>
                                          <p:spTgt spid="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
                                            <p:txEl>
                                              <p:pRg st="11" end="11"/>
                                            </p:txEl>
                                          </p:spTgt>
                                        </p:tgtEl>
                                        <p:attrNameLst>
                                          <p:attrName>style.visibility</p:attrName>
                                        </p:attrNameLst>
                                      </p:cBhvr>
                                      <p:to>
                                        <p:strVal val="visible"/>
                                      </p:to>
                                    </p:set>
                                    <p:animEffect transition="in" filter="fade">
                                      <p:cBhvr>
                                        <p:cTn id="62"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165"/>
            <a:ext cx="10515600" cy="1483995"/>
          </a:xfrm>
        </p:spPr>
        <p:txBody>
          <a:bodyPr>
            <a:normAutofit/>
          </a:bodyPr>
          <a:lstStyle/>
          <a:p>
            <a:pPr algn="ctr"/>
            <a:r>
              <a:rPr lang="en-US" sz="3600" b="1" dirty="0"/>
              <a:t>PhD Program Goals (PG’s), Student Learning Outcomes (SLO’s), Targets &amp; Measure</a:t>
            </a:r>
          </a:p>
        </p:txBody>
      </p:sp>
      <p:sp>
        <p:nvSpPr>
          <p:cNvPr id="10" name="Content Placeholder 9"/>
          <p:cNvSpPr>
            <a:spLocks noGrp="1"/>
          </p:cNvSpPr>
          <p:nvPr>
            <p:ph sz="half" idx="1"/>
          </p:nvPr>
        </p:nvSpPr>
        <p:spPr>
          <a:xfrm>
            <a:off x="838200" y="2468879"/>
            <a:ext cx="5181600" cy="3708083"/>
          </a:xfrm>
        </p:spPr>
        <p:txBody>
          <a:bodyPr>
            <a:normAutofit/>
          </a:bodyPr>
          <a:lstStyle/>
          <a:p>
            <a:r>
              <a:rPr lang="en-US" b="1" dirty="0"/>
              <a:t>PG# 5 </a:t>
            </a:r>
            <a:r>
              <a:rPr lang="en-US" dirty="0"/>
              <a:t>(Research):</a:t>
            </a:r>
            <a:r>
              <a:rPr lang="en-US" b="1" dirty="0"/>
              <a:t> </a:t>
            </a:r>
            <a:r>
              <a:rPr lang="en-US" dirty="0"/>
              <a:t>The program will train students who demonstrate the ability to design, conduct, analyze, and identify clinical implications of systemic and relational research</a:t>
            </a:r>
          </a:p>
          <a:p>
            <a:r>
              <a:rPr lang="en-US" dirty="0"/>
              <a:t>(</a:t>
            </a:r>
            <a:r>
              <a:rPr lang="en-US" sz="2400" i="1" dirty="0"/>
              <a:t>COAMFTE Developmental Competency Component: </a:t>
            </a:r>
            <a:r>
              <a:rPr lang="en-US" sz="2400" b="1" i="1" dirty="0"/>
              <a:t>Research</a:t>
            </a:r>
            <a:r>
              <a:rPr lang="en-US" sz="2400" i="1" dirty="0"/>
              <a:t>)</a:t>
            </a:r>
          </a:p>
        </p:txBody>
      </p:sp>
      <p:graphicFrame>
        <p:nvGraphicFramePr>
          <p:cNvPr id="9" name="Content Placeholder 8" descr="Vertical Box List diagram showing 3 groups arranged one below the other and bullet points are present under each group"/>
          <p:cNvGraphicFramePr>
            <a:graphicFrameLocks noGrp="1"/>
          </p:cNvGraphicFramePr>
          <p:nvPr>
            <p:ph sz="half" idx="2"/>
            <p:extLst>
              <p:ext uri="{D42A27DB-BD31-4B8C-83A1-F6EECF244321}">
                <p14:modId xmlns:p14="http://schemas.microsoft.com/office/powerpoint/2010/main" val="849583456"/>
              </p:ext>
            </p:extLst>
          </p:nvPr>
        </p:nvGraphicFramePr>
        <p:xfrm>
          <a:off x="6172202" y="1647826"/>
          <a:ext cx="5181600" cy="49060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556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Graphic spid="9"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861BF-3893-E26F-367E-DDE84E390335}"/>
              </a:ext>
            </a:extLst>
          </p:cNvPr>
          <p:cNvSpPr>
            <a:spLocks noGrp="1"/>
          </p:cNvSpPr>
          <p:nvPr>
            <p:ph type="title"/>
          </p:nvPr>
        </p:nvSpPr>
        <p:spPr>
          <a:xfrm>
            <a:off x="677334" y="609600"/>
            <a:ext cx="8923866" cy="1320800"/>
          </a:xfrm>
        </p:spPr>
        <p:txBody>
          <a:bodyPr>
            <a:normAutofit/>
          </a:bodyPr>
          <a:lstStyle/>
          <a:p>
            <a:pPr algn="ctr"/>
            <a:r>
              <a:rPr lang="en-US" b="1" dirty="0"/>
              <a:t>2025 Survey Feedback: MA Program</a:t>
            </a:r>
            <a:br>
              <a:rPr lang="en-US" b="1" dirty="0"/>
            </a:br>
            <a:r>
              <a:rPr lang="en-US" b="1" dirty="0"/>
              <a:t>Mission, PG’s, SLO’s</a:t>
            </a:r>
          </a:p>
        </p:txBody>
      </p:sp>
      <p:sp>
        <p:nvSpPr>
          <p:cNvPr id="3" name="Content Placeholder 2">
            <a:extLst>
              <a:ext uri="{FF2B5EF4-FFF2-40B4-BE49-F238E27FC236}">
                <a16:creationId xmlns:a16="http://schemas.microsoft.com/office/drawing/2014/main" id="{2540EADA-FE29-BD36-670E-679290ABECD0}"/>
              </a:ext>
            </a:extLst>
          </p:cNvPr>
          <p:cNvSpPr>
            <a:spLocks noGrp="1"/>
          </p:cNvSpPr>
          <p:nvPr>
            <p:ph idx="1"/>
          </p:nvPr>
        </p:nvSpPr>
        <p:spPr>
          <a:xfrm>
            <a:off x="677334" y="2160589"/>
            <a:ext cx="10231458" cy="4331651"/>
          </a:xfrm>
        </p:spPr>
        <p:txBody>
          <a:bodyPr>
            <a:normAutofit fontScale="85000" lnSpcReduction="10000"/>
          </a:bodyPr>
          <a:lstStyle/>
          <a:p>
            <a:pPr lvl="0">
              <a:lnSpc>
                <a:spcPct val="107000"/>
              </a:lnSpc>
              <a:spcBef>
                <a:spcPts val="0"/>
              </a:spcBef>
              <a:buFont typeface="Symbol" panose="05050102010706020507" pitchFamily="18" charset="2"/>
              <a:buChar char=""/>
            </a:pPr>
            <a:r>
              <a:rPr lang="en-US" sz="3200" dirty="0"/>
              <a:t>Good materials and coverage of content </a:t>
            </a:r>
          </a:p>
          <a:p>
            <a:pPr lvl="0">
              <a:lnSpc>
                <a:spcPct val="107000"/>
              </a:lnSpc>
              <a:spcBef>
                <a:spcPts val="0"/>
              </a:spcBef>
              <a:buFont typeface="Symbol" panose="05050102010706020507" pitchFamily="18" charset="2"/>
              <a:buChar char=""/>
            </a:pPr>
            <a:r>
              <a:rPr lang="en-US" sz="3200" dirty="0"/>
              <a:t>I agree with the program goals and student learning outcomes </a:t>
            </a:r>
          </a:p>
          <a:p>
            <a:pPr lvl="0">
              <a:lnSpc>
                <a:spcPct val="107000"/>
              </a:lnSpc>
              <a:spcBef>
                <a:spcPts val="0"/>
              </a:spcBef>
              <a:buFont typeface="Symbol" panose="05050102010706020507" pitchFamily="18" charset="2"/>
              <a:buChar char=""/>
            </a:pPr>
            <a:r>
              <a:rPr lang="en-US" sz="3200" dirty="0"/>
              <a:t>Still think these are solid.</a:t>
            </a:r>
          </a:p>
          <a:p>
            <a:pPr lvl="0">
              <a:lnSpc>
                <a:spcPct val="107000"/>
              </a:lnSpc>
              <a:spcBef>
                <a:spcPts val="0"/>
              </a:spcBef>
              <a:buFont typeface="Symbol" panose="05050102010706020507" pitchFamily="18" charset="2"/>
              <a:buChar char=""/>
            </a:pPr>
            <a:r>
              <a:rPr lang="en-US" sz="3200" dirty="0"/>
              <a:t>I am completely satisfied with the program's missions, goals and the student learning outcomes. </a:t>
            </a:r>
          </a:p>
          <a:p>
            <a:pPr lvl="0">
              <a:lnSpc>
                <a:spcPct val="107000"/>
              </a:lnSpc>
              <a:spcBef>
                <a:spcPts val="0"/>
              </a:spcBef>
              <a:buFont typeface="Symbol" panose="05050102010706020507" pitchFamily="18" charset="2"/>
              <a:buChar char=""/>
            </a:pPr>
            <a:r>
              <a:rPr lang="en-US" sz="3200" dirty="0"/>
              <a:t>I am confident that this school's MFT Program's Mission, Program Goals, and Student Learning Outcomes will effectively apply the education, clinical practice, and research necessary to become an LMFT and achieve the best results. </a:t>
            </a:r>
            <a:endParaRPr lang="en-US" sz="1800" kern="1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4208579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2FD44-14C0-409F-48AA-FCB135A338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EA098A-336B-2345-E20F-7DE6A661F398}"/>
              </a:ext>
            </a:extLst>
          </p:cNvPr>
          <p:cNvSpPr>
            <a:spLocks noGrp="1"/>
          </p:cNvSpPr>
          <p:nvPr>
            <p:ph type="title"/>
          </p:nvPr>
        </p:nvSpPr>
        <p:spPr>
          <a:xfrm>
            <a:off x="677334" y="609600"/>
            <a:ext cx="8923866" cy="1320800"/>
          </a:xfrm>
        </p:spPr>
        <p:txBody>
          <a:bodyPr>
            <a:normAutofit/>
          </a:bodyPr>
          <a:lstStyle/>
          <a:p>
            <a:pPr algn="ctr"/>
            <a:r>
              <a:rPr lang="en-US" b="1" dirty="0"/>
              <a:t>2025 Survey Feedback: Ph.D. Program</a:t>
            </a:r>
            <a:br>
              <a:rPr lang="en-US" b="1" dirty="0"/>
            </a:br>
            <a:r>
              <a:rPr lang="en-US" b="1" dirty="0"/>
              <a:t>Mission, PG’s, SLO’s</a:t>
            </a:r>
          </a:p>
        </p:txBody>
      </p:sp>
      <p:sp>
        <p:nvSpPr>
          <p:cNvPr id="3" name="Content Placeholder 2">
            <a:extLst>
              <a:ext uri="{FF2B5EF4-FFF2-40B4-BE49-F238E27FC236}">
                <a16:creationId xmlns:a16="http://schemas.microsoft.com/office/drawing/2014/main" id="{3DBA384A-5AD5-B38F-16C4-20B4EF1B5753}"/>
              </a:ext>
            </a:extLst>
          </p:cNvPr>
          <p:cNvSpPr>
            <a:spLocks noGrp="1"/>
          </p:cNvSpPr>
          <p:nvPr>
            <p:ph idx="1"/>
          </p:nvPr>
        </p:nvSpPr>
        <p:spPr>
          <a:xfrm>
            <a:off x="677334" y="2160589"/>
            <a:ext cx="10231458" cy="4331651"/>
          </a:xfrm>
        </p:spPr>
        <p:txBody>
          <a:bodyPr>
            <a:normAutofit/>
          </a:bodyPr>
          <a:lstStyle/>
          <a:p>
            <a:pPr>
              <a:lnSpc>
                <a:spcPct val="107000"/>
              </a:lnSpc>
              <a:spcBef>
                <a:spcPts val="0"/>
              </a:spcBef>
              <a:buFont typeface="Symbol" panose="05050102010706020507" pitchFamily="18" charset="2"/>
              <a:buChar char=""/>
            </a:pPr>
            <a:r>
              <a:rPr lang="en-US" sz="3200" kern="100" dirty="0">
                <a:latin typeface="Calibri" panose="020F0502020204030204" pitchFamily="34" charset="0"/>
                <a:ea typeface="Malgun Gothic" panose="020B0503020000020004" pitchFamily="34" charset="-127"/>
                <a:cs typeface="Times New Roman" panose="02020603050405020304" pitchFamily="18" charset="0"/>
              </a:rPr>
              <a:t>Very well organized program. But Doctor’s Program</a:t>
            </a:r>
            <a:r>
              <a:rPr lang="ko-KR" altLang="en-US" sz="3200" kern="100" dirty="0">
                <a:latin typeface="Calibri" panose="020F0502020204030204" pitchFamily="34" charset="0"/>
                <a:ea typeface="Malgun Gothic" panose="020B0503020000020004" pitchFamily="34" charset="-127"/>
                <a:cs typeface="Times New Roman" panose="02020603050405020304" pitchFamily="18" charset="0"/>
              </a:rPr>
              <a:t> </a:t>
            </a:r>
            <a:r>
              <a:rPr lang="en-US" altLang="ko-KR" sz="3200" kern="100" dirty="0">
                <a:latin typeface="Calibri" panose="020F0502020204030204" pitchFamily="34" charset="0"/>
                <a:ea typeface="Malgun Gothic" panose="020B0503020000020004" pitchFamily="34" charset="-127"/>
                <a:cs typeface="Times New Roman" panose="02020603050405020304" pitchFamily="18" charset="0"/>
              </a:rPr>
              <a:t>need</a:t>
            </a:r>
            <a:r>
              <a:rPr lang="ko-KR" altLang="en-US" sz="3200" kern="100" dirty="0">
                <a:latin typeface="Calibri" panose="020F0502020204030204" pitchFamily="34" charset="0"/>
                <a:ea typeface="Malgun Gothic" panose="020B0503020000020004" pitchFamily="34" charset="-127"/>
                <a:cs typeface="Times New Roman" panose="02020603050405020304" pitchFamily="18" charset="0"/>
              </a:rPr>
              <a:t> </a:t>
            </a:r>
            <a:r>
              <a:rPr lang="en-US" altLang="ko-KR" sz="3200" kern="100" dirty="0">
                <a:latin typeface="Calibri" panose="020F0502020204030204" pitchFamily="34" charset="0"/>
                <a:ea typeface="Malgun Gothic" panose="020B0503020000020004" pitchFamily="34" charset="-127"/>
                <a:cs typeface="Times New Roman" panose="02020603050405020304" pitchFamily="18" charset="0"/>
              </a:rPr>
              <a:t>more</a:t>
            </a:r>
            <a:r>
              <a:rPr lang="ko-KR" altLang="en-US" sz="3200" kern="100" dirty="0">
                <a:latin typeface="Calibri" panose="020F0502020204030204" pitchFamily="34" charset="0"/>
                <a:ea typeface="Malgun Gothic" panose="020B0503020000020004" pitchFamily="34" charset="-127"/>
                <a:cs typeface="Times New Roman" panose="02020603050405020304" pitchFamily="18" charset="0"/>
              </a:rPr>
              <a:t> </a:t>
            </a:r>
            <a:r>
              <a:rPr lang="en-US" altLang="ko-KR" sz="3200" kern="100" dirty="0">
                <a:latin typeface="Calibri" panose="020F0502020204030204" pitchFamily="34" charset="0"/>
                <a:ea typeface="Malgun Gothic" panose="020B0503020000020004" pitchFamily="34" charset="-127"/>
                <a:cs typeface="Times New Roman" panose="02020603050405020304" pitchFamily="18" charset="0"/>
              </a:rPr>
              <a:t>communication</a:t>
            </a:r>
            <a:r>
              <a:rPr lang="ko-KR" altLang="en-US" sz="3200" kern="100" dirty="0">
                <a:latin typeface="Calibri" panose="020F0502020204030204" pitchFamily="34" charset="0"/>
                <a:ea typeface="Malgun Gothic" panose="020B0503020000020004" pitchFamily="34" charset="-127"/>
                <a:cs typeface="Times New Roman" panose="02020603050405020304" pitchFamily="18" charset="0"/>
              </a:rPr>
              <a:t> </a:t>
            </a:r>
            <a:r>
              <a:rPr lang="en-US" altLang="ko-KR" sz="3200" kern="100" dirty="0">
                <a:latin typeface="Calibri" panose="020F0502020204030204" pitchFamily="34" charset="0"/>
                <a:ea typeface="Malgun Gothic" panose="020B0503020000020004" pitchFamily="34" charset="-127"/>
                <a:cs typeface="Times New Roman" panose="02020603050405020304" pitchFamily="18" charset="0"/>
              </a:rPr>
              <a:t>with</a:t>
            </a:r>
            <a:r>
              <a:rPr lang="ko-KR" altLang="en-US" sz="3200" kern="100" dirty="0">
                <a:latin typeface="Calibri" panose="020F0502020204030204" pitchFamily="34" charset="0"/>
                <a:ea typeface="Malgun Gothic" panose="020B0503020000020004" pitchFamily="34" charset="-127"/>
                <a:cs typeface="Times New Roman" panose="02020603050405020304" pitchFamily="18" charset="0"/>
              </a:rPr>
              <a:t> </a:t>
            </a:r>
            <a:r>
              <a:rPr lang="en-US" altLang="ko-KR" sz="3200" kern="100" dirty="0">
                <a:latin typeface="Calibri" panose="020F0502020204030204" pitchFamily="34" charset="0"/>
                <a:ea typeface="Malgun Gothic" panose="020B0503020000020004" pitchFamily="34" charset="-127"/>
                <a:cs typeface="Times New Roman" panose="02020603050405020304" pitchFamily="18" charset="0"/>
              </a:rPr>
              <a:t>professors</a:t>
            </a:r>
            <a:r>
              <a:rPr lang="ko-KR" altLang="en-US" sz="3200" kern="100" dirty="0">
                <a:latin typeface="Calibri" panose="020F0502020204030204" pitchFamily="34" charset="0"/>
                <a:ea typeface="Malgun Gothic" panose="020B0503020000020004" pitchFamily="34" charset="-127"/>
                <a:cs typeface="Times New Roman" panose="02020603050405020304" pitchFamily="18" charset="0"/>
              </a:rPr>
              <a:t> </a:t>
            </a:r>
            <a:r>
              <a:rPr lang="en-US" altLang="ko-KR" sz="3200" kern="100" dirty="0">
                <a:latin typeface="Calibri" panose="020F0502020204030204" pitchFamily="34" charset="0"/>
                <a:ea typeface="Malgun Gothic" panose="020B0503020000020004" pitchFamily="34" charset="-127"/>
                <a:cs typeface="Times New Roman" panose="02020603050405020304" pitchFamily="18" charset="0"/>
              </a:rPr>
              <a:t>individually</a:t>
            </a:r>
            <a:r>
              <a:rPr lang="en-US" sz="3200" kern="100" dirty="0">
                <a:latin typeface="Calibri" panose="020F0502020204030204" pitchFamily="34" charset="0"/>
                <a:ea typeface="Malgun Gothic" panose="020B0503020000020004" pitchFamily="34" charset="-127"/>
                <a:cs typeface="Times New Roman" panose="02020603050405020304" pitchFamily="18" charset="0"/>
              </a:rPr>
              <a:t>.</a:t>
            </a:r>
          </a:p>
          <a:p>
            <a:pPr lvl="0">
              <a:lnSpc>
                <a:spcPct val="107000"/>
              </a:lnSpc>
              <a:spcBef>
                <a:spcPts val="0"/>
              </a:spcBef>
              <a:buFont typeface="Symbol" panose="05050102010706020507" pitchFamily="18" charset="2"/>
              <a:buChar char=""/>
            </a:pPr>
            <a:r>
              <a:rPr lang="en-US" sz="3200" kern="100" dirty="0">
                <a:latin typeface="Calibri" panose="020F0502020204030204" pitchFamily="34" charset="0"/>
                <a:ea typeface="Malgun Gothic" panose="020B0503020000020004" pitchFamily="34" charset="-127"/>
                <a:cs typeface="Times New Roman" panose="02020603050405020304" pitchFamily="18" charset="0"/>
              </a:rPr>
              <a:t>Through continuous guidance, I will demonstrate the students' competence in marriage and family therapy.</a:t>
            </a:r>
          </a:p>
          <a:p>
            <a:pPr lvl="0">
              <a:lnSpc>
                <a:spcPct val="107000"/>
              </a:lnSpc>
              <a:spcBef>
                <a:spcPts val="0"/>
              </a:spcBef>
              <a:buFont typeface="Symbol" panose="05050102010706020507" pitchFamily="18" charset="2"/>
              <a:buChar char=""/>
            </a:pPr>
            <a:r>
              <a:rPr lang="en-US" sz="3200" kern="100" dirty="0">
                <a:latin typeface="Calibri" panose="020F0502020204030204" pitchFamily="34" charset="0"/>
                <a:ea typeface="Malgun Gothic" panose="020B0503020000020004" pitchFamily="34" charset="-127"/>
                <a:cs typeface="Times New Roman" panose="02020603050405020304" pitchFamily="18" charset="0"/>
              </a:rPr>
              <a:t>I am satisfied.</a:t>
            </a:r>
          </a:p>
        </p:txBody>
      </p:sp>
    </p:spTree>
    <p:extLst>
      <p:ext uri="{BB962C8B-B14F-4D97-AF65-F5344CB8AC3E}">
        <p14:creationId xmlns:p14="http://schemas.microsoft.com/office/powerpoint/2010/main" val="1817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A72FE-468A-C019-CEFB-60E8F19B4C9E}"/>
              </a:ext>
            </a:extLst>
          </p:cNvPr>
          <p:cNvSpPr>
            <a:spLocks noGrp="1"/>
          </p:cNvSpPr>
          <p:nvPr>
            <p:ph type="title"/>
          </p:nvPr>
        </p:nvSpPr>
        <p:spPr/>
        <p:txBody>
          <a:bodyPr>
            <a:noAutofit/>
          </a:bodyPr>
          <a:lstStyle/>
          <a:p>
            <a:pPr algn="ctr"/>
            <a:r>
              <a:rPr lang="en-US" sz="3200" b="1" dirty="0"/>
              <a:t>2025 Survey Feedback: MA Program </a:t>
            </a:r>
            <a:br>
              <a:rPr lang="en-US" sz="3200" b="1" dirty="0"/>
            </a:br>
            <a:r>
              <a:rPr lang="en-US" sz="3200" b="1" dirty="0"/>
              <a:t>Diverse and Inclusive Learning Environment</a:t>
            </a:r>
          </a:p>
        </p:txBody>
      </p:sp>
      <p:sp>
        <p:nvSpPr>
          <p:cNvPr id="3" name="Content Placeholder 2">
            <a:extLst>
              <a:ext uri="{FF2B5EF4-FFF2-40B4-BE49-F238E27FC236}">
                <a16:creationId xmlns:a16="http://schemas.microsoft.com/office/drawing/2014/main" id="{F972F93A-D78E-B809-478B-5033C6022242}"/>
              </a:ext>
            </a:extLst>
          </p:cNvPr>
          <p:cNvSpPr>
            <a:spLocks noGrp="1"/>
          </p:cNvSpPr>
          <p:nvPr>
            <p:ph sz="half" idx="1"/>
          </p:nvPr>
        </p:nvSpPr>
        <p:spPr>
          <a:xfrm>
            <a:off x="329862" y="2100262"/>
            <a:ext cx="5181600" cy="3880772"/>
          </a:xfrm>
        </p:spPr>
        <p:txBody>
          <a:bodyPr>
            <a:normAutofit/>
          </a:bodyPr>
          <a:lstStyle/>
          <a:p>
            <a:r>
              <a:rPr lang="en-US" sz="3200" dirty="0"/>
              <a:t> There were no physical or technical resources. </a:t>
            </a:r>
          </a:p>
          <a:p>
            <a:r>
              <a:rPr lang="en-US" sz="3200" dirty="0"/>
              <a:t> Access to printers and the library was restricted.</a:t>
            </a:r>
          </a:p>
          <a:p>
            <a:r>
              <a:rPr lang="en-US" sz="3200" dirty="0"/>
              <a:t> Need more diverse supervision.</a:t>
            </a:r>
          </a:p>
        </p:txBody>
      </p:sp>
      <p:sp>
        <p:nvSpPr>
          <p:cNvPr id="4" name="Content Placeholder 3">
            <a:extLst>
              <a:ext uri="{FF2B5EF4-FFF2-40B4-BE49-F238E27FC236}">
                <a16:creationId xmlns:a16="http://schemas.microsoft.com/office/drawing/2014/main" id="{7146CE21-84CE-A3AB-68DD-7B1A1AC7D1A9}"/>
              </a:ext>
            </a:extLst>
          </p:cNvPr>
          <p:cNvSpPr>
            <a:spLocks noGrp="1"/>
          </p:cNvSpPr>
          <p:nvPr>
            <p:ph sz="half" idx="2"/>
          </p:nvPr>
        </p:nvSpPr>
        <p:spPr>
          <a:xfrm>
            <a:off x="5592655" y="1793359"/>
            <a:ext cx="4879848" cy="4976036"/>
          </a:xfrm>
        </p:spPr>
        <p:txBody>
          <a:bodyPr>
            <a:normAutofit/>
          </a:bodyPr>
          <a:lstStyle/>
          <a:p>
            <a:pPr marL="0" indent="0" algn="ctr">
              <a:buNone/>
            </a:pPr>
            <a:r>
              <a:rPr lang="en-US" b="1" u="sng" dirty="0"/>
              <a:t>Aggregated Data</a:t>
            </a:r>
          </a:p>
          <a:p>
            <a:r>
              <a:rPr lang="en-US" dirty="0"/>
              <a:t>Students:     </a:t>
            </a:r>
          </a:p>
          <a:p>
            <a:endParaRPr lang="en-US" dirty="0"/>
          </a:p>
          <a:p>
            <a:endParaRPr lang="en-US" dirty="0"/>
          </a:p>
          <a:p>
            <a:pPr marL="0" indent="0">
              <a:buNone/>
            </a:pPr>
            <a:endParaRPr lang="en-US" dirty="0"/>
          </a:p>
          <a:p>
            <a:r>
              <a:rPr lang="en-US" dirty="0"/>
              <a:t>Faculty:       </a:t>
            </a:r>
          </a:p>
          <a:p>
            <a:pPr marL="0" indent="0">
              <a:buNone/>
            </a:pPr>
            <a:endParaRPr lang="en-US" dirty="0"/>
          </a:p>
          <a:p>
            <a:pPr marL="0" indent="0">
              <a:buNone/>
            </a:pPr>
            <a:endParaRPr lang="en-US" dirty="0"/>
          </a:p>
          <a:p>
            <a:pPr marL="0" indent="0">
              <a:buNone/>
            </a:pPr>
            <a:endParaRPr lang="en-US" dirty="0"/>
          </a:p>
          <a:p>
            <a:r>
              <a:rPr lang="en-US" dirty="0"/>
              <a:t>Supervisors: </a:t>
            </a:r>
          </a:p>
        </p:txBody>
      </p:sp>
      <p:pic>
        <p:nvPicPr>
          <p:cNvPr id="6" name="Picture 5">
            <a:extLst>
              <a:ext uri="{FF2B5EF4-FFF2-40B4-BE49-F238E27FC236}">
                <a16:creationId xmlns:a16="http://schemas.microsoft.com/office/drawing/2014/main" id="{2D05F0DE-CE57-F799-652F-29BABB83014F}"/>
              </a:ext>
            </a:extLst>
          </p:cNvPr>
          <p:cNvPicPr>
            <a:picLocks noChangeAspect="1"/>
          </p:cNvPicPr>
          <p:nvPr/>
        </p:nvPicPr>
        <p:blipFill>
          <a:blip r:embed="rId2"/>
          <a:stretch>
            <a:fillRect/>
          </a:stretch>
        </p:blipFill>
        <p:spPr>
          <a:xfrm>
            <a:off x="7081961" y="3692847"/>
            <a:ext cx="3344821" cy="1613142"/>
          </a:xfrm>
          <a:prstGeom prst="rect">
            <a:avLst/>
          </a:prstGeom>
        </p:spPr>
      </p:pic>
      <p:pic>
        <p:nvPicPr>
          <p:cNvPr id="8" name="Picture 7">
            <a:extLst>
              <a:ext uri="{FF2B5EF4-FFF2-40B4-BE49-F238E27FC236}">
                <a16:creationId xmlns:a16="http://schemas.microsoft.com/office/drawing/2014/main" id="{3D18CF3C-D3B7-A62B-C027-49571982DC06}"/>
              </a:ext>
            </a:extLst>
          </p:cNvPr>
          <p:cNvPicPr>
            <a:picLocks noChangeAspect="1"/>
          </p:cNvPicPr>
          <p:nvPr/>
        </p:nvPicPr>
        <p:blipFill>
          <a:blip r:embed="rId3"/>
          <a:stretch>
            <a:fillRect/>
          </a:stretch>
        </p:blipFill>
        <p:spPr>
          <a:xfrm>
            <a:off x="7226950" y="2199916"/>
            <a:ext cx="3199833" cy="1492931"/>
          </a:xfrm>
          <a:prstGeom prst="rect">
            <a:avLst/>
          </a:prstGeom>
        </p:spPr>
      </p:pic>
      <p:pic>
        <p:nvPicPr>
          <p:cNvPr id="10" name="Picture 9">
            <a:extLst>
              <a:ext uri="{FF2B5EF4-FFF2-40B4-BE49-F238E27FC236}">
                <a16:creationId xmlns:a16="http://schemas.microsoft.com/office/drawing/2014/main" id="{743D82ED-E2F6-CD93-D29A-04EB984351A7}"/>
              </a:ext>
            </a:extLst>
          </p:cNvPr>
          <p:cNvPicPr>
            <a:picLocks noChangeAspect="1"/>
          </p:cNvPicPr>
          <p:nvPr/>
        </p:nvPicPr>
        <p:blipFill>
          <a:blip r:embed="rId4"/>
          <a:stretch>
            <a:fillRect/>
          </a:stretch>
        </p:blipFill>
        <p:spPr>
          <a:xfrm>
            <a:off x="7226949" y="5260619"/>
            <a:ext cx="3199833" cy="1597381"/>
          </a:xfrm>
          <a:prstGeom prst="rect">
            <a:avLst/>
          </a:prstGeom>
        </p:spPr>
      </p:pic>
    </p:spTree>
    <p:extLst>
      <p:ext uri="{BB962C8B-B14F-4D97-AF65-F5344CB8AC3E}">
        <p14:creationId xmlns:p14="http://schemas.microsoft.com/office/powerpoint/2010/main" val="26652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500"/>
                                        <p:tgtEl>
                                          <p:spTgt spid="4">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500"/>
                                        <p:tgtEl>
                                          <p:spTgt spid="4">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animEffect transition="in" filter="fade">
                                      <p:cBhvr>
                                        <p:cTn id="31"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b="1" dirty="0"/>
              <a:t>Agenda for Today</a:t>
            </a:r>
          </a:p>
        </p:txBody>
      </p:sp>
      <p:sp>
        <p:nvSpPr>
          <p:cNvPr id="14" name="Content Placeholder 13"/>
          <p:cNvSpPr>
            <a:spLocks noGrp="1"/>
          </p:cNvSpPr>
          <p:nvPr>
            <p:ph idx="1"/>
          </p:nvPr>
        </p:nvSpPr>
        <p:spPr>
          <a:xfrm>
            <a:off x="838200" y="1825624"/>
            <a:ext cx="10515600" cy="4537075"/>
          </a:xfrm>
        </p:spPr>
        <p:txBody>
          <a:bodyPr>
            <a:normAutofit fontScale="70000" lnSpcReduction="20000"/>
          </a:bodyPr>
          <a:lstStyle/>
          <a:p>
            <a:pPr lvl="0"/>
            <a:endParaRPr lang="en-US" dirty="0"/>
          </a:p>
          <a:p>
            <a:r>
              <a:rPr lang="en-US" sz="3300" dirty="0"/>
              <a:t>Welcome &amp; Check-in</a:t>
            </a:r>
          </a:p>
          <a:p>
            <a:r>
              <a:rPr lang="en-US" sz="3300" dirty="0"/>
              <a:t>Program Updates &amp; Accreditation Status</a:t>
            </a:r>
          </a:p>
          <a:p>
            <a:r>
              <a:rPr lang="en-US" sz="3300" dirty="0"/>
              <a:t>Program Mission</a:t>
            </a:r>
          </a:p>
          <a:p>
            <a:r>
              <a:rPr lang="en-US" sz="3300" dirty="0"/>
              <a:t>Program Goals</a:t>
            </a:r>
          </a:p>
          <a:p>
            <a:r>
              <a:rPr lang="en-US" sz="3300" dirty="0"/>
              <a:t>Student Learning Outcomes Aggregated Data</a:t>
            </a:r>
          </a:p>
          <a:p>
            <a:pPr lvl="0"/>
            <a:r>
              <a:rPr lang="en-US" sz="3300" dirty="0"/>
              <a:t>2025 Survey Aggregated Data </a:t>
            </a:r>
          </a:p>
          <a:p>
            <a:pPr lvl="0"/>
            <a:r>
              <a:rPr lang="en-US" sz="3300" dirty="0"/>
              <a:t>Program Changes &amp; Improvements</a:t>
            </a:r>
          </a:p>
          <a:p>
            <a:pPr lvl="0"/>
            <a:r>
              <a:rPr lang="en-US" sz="3600" dirty="0"/>
              <a:t>Graduation Achievement Data</a:t>
            </a:r>
            <a:endParaRPr lang="en-US" sz="3300" dirty="0"/>
          </a:p>
          <a:p>
            <a:pPr lvl="0"/>
            <a:r>
              <a:rPr lang="en-US" sz="3300" dirty="0"/>
              <a:t>Clinical Updates</a:t>
            </a:r>
          </a:p>
          <a:p>
            <a:pPr lvl="0"/>
            <a:r>
              <a:rPr lang="en-US" sz="3300" dirty="0"/>
              <a:t>Final Remark</a:t>
            </a:r>
          </a:p>
        </p:txBody>
      </p:sp>
    </p:spTree>
    <p:extLst>
      <p:ext uri="{BB962C8B-B14F-4D97-AF65-F5344CB8AC3E}">
        <p14:creationId xmlns:p14="http://schemas.microsoft.com/office/powerpoint/2010/main" val="343241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500"/>
                                        <p:tgtEl>
                                          <p:spTgt spid="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fade">
                                      <p:cBhvr>
                                        <p:cTn id="17" dur="500"/>
                                        <p:tgtEl>
                                          <p:spTgt spid="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xEl>
                                              <p:pRg st="4" end="4"/>
                                            </p:txEl>
                                          </p:spTgt>
                                        </p:tgtEl>
                                        <p:attrNameLst>
                                          <p:attrName>style.visibility</p:attrName>
                                        </p:attrNameLst>
                                      </p:cBhvr>
                                      <p:to>
                                        <p:strVal val="visible"/>
                                      </p:to>
                                    </p:set>
                                    <p:animEffect transition="in" filter="fade">
                                      <p:cBhvr>
                                        <p:cTn id="22" dur="500"/>
                                        <p:tgtEl>
                                          <p:spTgt spid="1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Effect transition="in" filter="fade">
                                      <p:cBhvr>
                                        <p:cTn id="27" dur="500"/>
                                        <p:tgtEl>
                                          <p:spTgt spid="1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xEl>
                                              <p:pRg st="6" end="6"/>
                                            </p:txEl>
                                          </p:spTgt>
                                        </p:tgtEl>
                                        <p:attrNameLst>
                                          <p:attrName>style.visibility</p:attrName>
                                        </p:attrNameLst>
                                      </p:cBhvr>
                                      <p:to>
                                        <p:strVal val="visible"/>
                                      </p:to>
                                    </p:set>
                                    <p:animEffect transition="in" filter="fade">
                                      <p:cBhvr>
                                        <p:cTn id="32" dur="500"/>
                                        <p:tgtEl>
                                          <p:spTgt spid="1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xEl>
                                              <p:pRg st="7" end="7"/>
                                            </p:txEl>
                                          </p:spTgt>
                                        </p:tgtEl>
                                        <p:attrNameLst>
                                          <p:attrName>style.visibility</p:attrName>
                                        </p:attrNameLst>
                                      </p:cBhvr>
                                      <p:to>
                                        <p:strVal val="visible"/>
                                      </p:to>
                                    </p:set>
                                    <p:animEffect transition="in" filter="fade">
                                      <p:cBhvr>
                                        <p:cTn id="37" dur="500"/>
                                        <p:tgtEl>
                                          <p:spTgt spid="14">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xEl>
                                              <p:pRg st="8" end="8"/>
                                            </p:txEl>
                                          </p:spTgt>
                                        </p:tgtEl>
                                        <p:attrNameLst>
                                          <p:attrName>style.visibility</p:attrName>
                                        </p:attrNameLst>
                                      </p:cBhvr>
                                      <p:to>
                                        <p:strVal val="visible"/>
                                      </p:to>
                                    </p:set>
                                    <p:animEffect transition="in" filter="fade">
                                      <p:cBhvr>
                                        <p:cTn id="42" dur="500"/>
                                        <p:tgtEl>
                                          <p:spTgt spid="14">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xEl>
                                              <p:pRg st="9" end="9"/>
                                            </p:txEl>
                                          </p:spTgt>
                                        </p:tgtEl>
                                        <p:attrNameLst>
                                          <p:attrName>style.visibility</p:attrName>
                                        </p:attrNameLst>
                                      </p:cBhvr>
                                      <p:to>
                                        <p:strVal val="visible"/>
                                      </p:to>
                                    </p:set>
                                    <p:animEffect transition="in" filter="fade">
                                      <p:cBhvr>
                                        <p:cTn id="47" dur="500"/>
                                        <p:tgtEl>
                                          <p:spTgt spid="14">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xEl>
                                              <p:pRg st="10" end="10"/>
                                            </p:txEl>
                                          </p:spTgt>
                                        </p:tgtEl>
                                        <p:attrNameLst>
                                          <p:attrName>style.visibility</p:attrName>
                                        </p:attrNameLst>
                                      </p:cBhvr>
                                      <p:to>
                                        <p:strVal val="visible"/>
                                      </p:to>
                                    </p:set>
                                    <p:animEffect transition="in" filter="fade">
                                      <p:cBhvr>
                                        <p:cTn id="52" dur="500"/>
                                        <p:tgtEl>
                                          <p:spTgt spid="1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49B08-489C-96EA-4D10-D74F4C8A1B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2C6AA6-C5AD-8F1E-7A39-F593B17D2BED}"/>
              </a:ext>
            </a:extLst>
          </p:cNvPr>
          <p:cNvSpPr>
            <a:spLocks noGrp="1"/>
          </p:cNvSpPr>
          <p:nvPr>
            <p:ph type="title"/>
          </p:nvPr>
        </p:nvSpPr>
        <p:spPr>
          <a:xfrm>
            <a:off x="542162" y="132651"/>
            <a:ext cx="8596668" cy="1320800"/>
          </a:xfrm>
        </p:spPr>
        <p:txBody>
          <a:bodyPr>
            <a:noAutofit/>
          </a:bodyPr>
          <a:lstStyle/>
          <a:p>
            <a:pPr algn="ctr"/>
            <a:r>
              <a:rPr lang="en-US" sz="3200" b="1" dirty="0"/>
              <a:t>2025 Survey Feedback: Ph.D. Program </a:t>
            </a:r>
            <a:br>
              <a:rPr lang="en-US" sz="3200" b="1" dirty="0"/>
            </a:br>
            <a:r>
              <a:rPr lang="en-US" sz="3200" b="1" dirty="0"/>
              <a:t>Diverse and Inclusive Learning Environment</a:t>
            </a:r>
          </a:p>
        </p:txBody>
      </p:sp>
      <p:sp>
        <p:nvSpPr>
          <p:cNvPr id="3" name="Content Placeholder 2">
            <a:extLst>
              <a:ext uri="{FF2B5EF4-FFF2-40B4-BE49-F238E27FC236}">
                <a16:creationId xmlns:a16="http://schemas.microsoft.com/office/drawing/2014/main" id="{4E881838-811C-F0F8-F103-55A0D908CE14}"/>
              </a:ext>
            </a:extLst>
          </p:cNvPr>
          <p:cNvSpPr>
            <a:spLocks noGrp="1"/>
          </p:cNvSpPr>
          <p:nvPr>
            <p:ph sz="half" idx="1"/>
          </p:nvPr>
        </p:nvSpPr>
        <p:spPr>
          <a:xfrm>
            <a:off x="218544" y="1599330"/>
            <a:ext cx="5181600" cy="3880772"/>
          </a:xfrm>
        </p:spPr>
        <p:txBody>
          <a:bodyPr>
            <a:normAutofit/>
          </a:bodyPr>
          <a:lstStyle/>
          <a:p>
            <a:r>
              <a:rPr lang="en-US" sz="3200" dirty="0"/>
              <a:t> There were no physical or technical resources. </a:t>
            </a:r>
          </a:p>
          <a:p>
            <a:r>
              <a:rPr lang="en-US" sz="3200" dirty="0"/>
              <a:t> Access to printers and the library was restricted.</a:t>
            </a:r>
          </a:p>
          <a:p>
            <a:r>
              <a:rPr lang="en-US" sz="3200" dirty="0"/>
              <a:t> Need more diverse supervision.</a:t>
            </a:r>
          </a:p>
        </p:txBody>
      </p:sp>
      <p:sp>
        <p:nvSpPr>
          <p:cNvPr id="4" name="Content Placeholder 3">
            <a:extLst>
              <a:ext uri="{FF2B5EF4-FFF2-40B4-BE49-F238E27FC236}">
                <a16:creationId xmlns:a16="http://schemas.microsoft.com/office/drawing/2014/main" id="{DE1C42CA-1891-6AED-876A-58EA88CEA6FE}"/>
              </a:ext>
            </a:extLst>
          </p:cNvPr>
          <p:cNvSpPr>
            <a:spLocks noGrp="1"/>
          </p:cNvSpPr>
          <p:nvPr>
            <p:ph sz="half" idx="2"/>
          </p:nvPr>
        </p:nvSpPr>
        <p:spPr>
          <a:xfrm>
            <a:off x="5226895" y="1453451"/>
            <a:ext cx="4879848" cy="4976036"/>
          </a:xfrm>
        </p:spPr>
        <p:txBody>
          <a:bodyPr>
            <a:normAutofit/>
          </a:bodyPr>
          <a:lstStyle/>
          <a:p>
            <a:pPr marL="0" indent="0" algn="ctr">
              <a:buNone/>
            </a:pPr>
            <a:r>
              <a:rPr lang="en-US" b="1" u="sng" dirty="0"/>
              <a:t>Aggregated Data</a:t>
            </a:r>
          </a:p>
          <a:p>
            <a:r>
              <a:rPr lang="en-US" dirty="0"/>
              <a:t>Students:     </a:t>
            </a:r>
          </a:p>
          <a:p>
            <a:endParaRPr lang="en-US" dirty="0"/>
          </a:p>
          <a:p>
            <a:endParaRPr lang="en-US" dirty="0"/>
          </a:p>
          <a:p>
            <a:pPr marL="0" indent="0">
              <a:buNone/>
            </a:pPr>
            <a:endParaRPr lang="en-US" dirty="0"/>
          </a:p>
          <a:p>
            <a:r>
              <a:rPr lang="en-US" dirty="0"/>
              <a:t>Faculty:       </a:t>
            </a:r>
          </a:p>
          <a:p>
            <a:pPr marL="0" indent="0">
              <a:buNone/>
            </a:pPr>
            <a:endParaRPr lang="en-US" dirty="0"/>
          </a:p>
          <a:p>
            <a:pPr marL="0" indent="0">
              <a:buNone/>
            </a:pPr>
            <a:endParaRPr lang="en-US" dirty="0"/>
          </a:p>
          <a:p>
            <a:pPr marL="0" indent="0">
              <a:buNone/>
            </a:pPr>
            <a:endParaRPr lang="en-US" dirty="0"/>
          </a:p>
          <a:p>
            <a:r>
              <a:rPr lang="en-US" dirty="0"/>
              <a:t>Supervisors: </a:t>
            </a:r>
          </a:p>
        </p:txBody>
      </p:sp>
      <p:pic>
        <p:nvPicPr>
          <p:cNvPr id="6" name="Picture 5">
            <a:extLst>
              <a:ext uri="{FF2B5EF4-FFF2-40B4-BE49-F238E27FC236}">
                <a16:creationId xmlns:a16="http://schemas.microsoft.com/office/drawing/2014/main" id="{8C5E6E4C-98C2-B4FB-ECB4-9AA9DE882C08}"/>
              </a:ext>
            </a:extLst>
          </p:cNvPr>
          <p:cNvPicPr>
            <a:picLocks noChangeAspect="1"/>
          </p:cNvPicPr>
          <p:nvPr/>
        </p:nvPicPr>
        <p:blipFill>
          <a:blip r:embed="rId2"/>
          <a:stretch>
            <a:fillRect/>
          </a:stretch>
        </p:blipFill>
        <p:spPr>
          <a:xfrm>
            <a:off x="6869927" y="3692847"/>
            <a:ext cx="3181281" cy="1459662"/>
          </a:xfrm>
          <a:prstGeom prst="rect">
            <a:avLst/>
          </a:prstGeom>
        </p:spPr>
      </p:pic>
      <p:pic>
        <p:nvPicPr>
          <p:cNvPr id="10" name="Picture 9">
            <a:extLst>
              <a:ext uri="{FF2B5EF4-FFF2-40B4-BE49-F238E27FC236}">
                <a16:creationId xmlns:a16="http://schemas.microsoft.com/office/drawing/2014/main" id="{CA1389AD-ED0B-4C93-475B-3E8F29168D1B}"/>
              </a:ext>
            </a:extLst>
          </p:cNvPr>
          <p:cNvPicPr>
            <a:picLocks noChangeAspect="1"/>
          </p:cNvPicPr>
          <p:nvPr/>
        </p:nvPicPr>
        <p:blipFill>
          <a:blip r:embed="rId3"/>
          <a:stretch>
            <a:fillRect/>
          </a:stretch>
        </p:blipFill>
        <p:spPr>
          <a:xfrm>
            <a:off x="7082708" y="5214306"/>
            <a:ext cx="2968500" cy="1452901"/>
          </a:xfrm>
          <a:prstGeom prst="rect">
            <a:avLst/>
          </a:prstGeom>
        </p:spPr>
      </p:pic>
      <p:pic>
        <p:nvPicPr>
          <p:cNvPr id="7" name="Picture 6">
            <a:extLst>
              <a:ext uri="{FF2B5EF4-FFF2-40B4-BE49-F238E27FC236}">
                <a16:creationId xmlns:a16="http://schemas.microsoft.com/office/drawing/2014/main" id="{820585EB-18C6-B14B-5AC0-4276FE3EAE38}"/>
              </a:ext>
            </a:extLst>
          </p:cNvPr>
          <p:cNvPicPr>
            <a:picLocks noChangeAspect="1"/>
          </p:cNvPicPr>
          <p:nvPr/>
        </p:nvPicPr>
        <p:blipFill>
          <a:blip r:embed="rId4"/>
          <a:stretch>
            <a:fillRect/>
          </a:stretch>
        </p:blipFill>
        <p:spPr>
          <a:xfrm>
            <a:off x="6869926" y="2214429"/>
            <a:ext cx="3181281" cy="1478417"/>
          </a:xfrm>
          <a:prstGeom prst="rect">
            <a:avLst/>
          </a:prstGeom>
        </p:spPr>
      </p:pic>
    </p:spTree>
    <p:extLst>
      <p:ext uri="{BB962C8B-B14F-4D97-AF65-F5344CB8AC3E}">
        <p14:creationId xmlns:p14="http://schemas.microsoft.com/office/powerpoint/2010/main" val="73412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500"/>
                                        <p:tgtEl>
                                          <p:spTgt spid="4">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500"/>
                                        <p:tgtEl>
                                          <p:spTgt spid="4">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animEffect transition="in" filter="fade">
                                      <p:cBhvr>
                                        <p:cTn id="31"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24391-8332-14BC-119D-3DD0A01183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39BA8F-7295-E45D-38EC-10A4DA1652B7}"/>
              </a:ext>
            </a:extLst>
          </p:cNvPr>
          <p:cNvSpPr>
            <a:spLocks noGrp="1"/>
          </p:cNvSpPr>
          <p:nvPr>
            <p:ph type="title"/>
          </p:nvPr>
        </p:nvSpPr>
        <p:spPr/>
        <p:txBody>
          <a:bodyPr>
            <a:noAutofit/>
          </a:bodyPr>
          <a:lstStyle/>
          <a:p>
            <a:pPr algn="ctr"/>
            <a:r>
              <a:rPr lang="en-US" sz="3200" b="1" dirty="0"/>
              <a:t>2025 Survey Feedback: MA Program </a:t>
            </a:r>
            <a:br>
              <a:rPr lang="en-US" sz="3200" b="1" dirty="0"/>
            </a:br>
            <a:r>
              <a:rPr lang="en-US" sz="3200" b="1" dirty="0"/>
              <a:t>Diverse and Inclusive Learning Environment</a:t>
            </a:r>
          </a:p>
        </p:txBody>
      </p:sp>
      <p:sp>
        <p:nvSpPr>
          <p:cNvPr id="3" name="Content Placeholder 2">
            <a:extLst>
              <a:ext uri="{FF2B5EF4-FFF2-40B4-BE49-F238E27FC236}">
                <a16:creationId xmlns:a16="http://schemas.microsoft.com/office/drawing/2014/main" id="{416AB7F9-AB83-06EA-1BF6-FD586B800654}"/>
              </a:ext>
            </a:extLst>
          </p:cNvPr>
          <p:cNvSpPr>
            <a:spLocks noGrp="1"/>
          </p:cNvSpPr>
          <p:nvPr>
            <p:ph sz="half" idx="1"/>
          </p:nvPr>
        </p:nvSpPr>
        <p:spPr>
          <a:xfrm>
            <a:off x="329862" y="2100262"/>
            <a:ext cx="5181600" cy="3880772"/>
          </a:xfrm>
        </p:spPr>
        <p:txBody>
          <a:bodyPr>
            <a:normAutofit/>
          </a:bodyPr>
          <a:lstStyle/>
          <a:p>
            <a:r>
              <a:rPr lang="en-US" sz="3200" dirty="0"/>
              <a:t> There were no physical or technical resources. </a:t>
            </a:r>
          </a:p>
          <a:p>
            <a:r>
              <a:rPr lang="en-US" sz="3200" dirty="0"/>
              <a:t> Access to printers and the library was restricted.</a:t>
            </a:r>
          </a:p>
          <a:p>
            <a:r>
              <a:rPr lang="en-US" sz="3200" dirty="0"/>
              <a:t> More diverse supervision</a:t>
            </a:r>
          </a:p>
        </p:txBody>
      </p:sp>
      <p:sp>
        <p:nvSpPr>
          <p:cNvPr id="4" name="Content Placeholder 3">
            <a:extLst>
              <a:ext uri="{FF2B5EF4-FFF2-40B4-BE49-F238E27FC236}">
                <a16:creationId xmlns:a16="http://schemas.microsoft.com/office/drawing/2014/main" id="{67A6D0F7-2A20-399B-65F7-532403A9C64E}"/>
              </a:ext>
            </a:extLst>
          </p:cNvPr>
          <p:cNvSpPr>
            <a:spLocks noGrp="1"/>
          </p:cNvSpPr>
          <p:nvPr>
            <p:ph sz="half" idx="2"/>
          </p:nvPr>
        </p:nvSpPr>
        <p:spPr>
          <a:xfrm>
            <a:off x="5769864" y="2100262"/>
            <a:ext cx="4879848" cy="4148138"/>
          </a:xfrm>
        </p:spPr>
        <p:txBody>
          <a:bodyPr>
            <a:normAutofit/>
          </a:bodyPr>
          <a:lstStyle/>
          <a:p>
            <a:pPr marL="0" indent="0" algn="ctr">
              <a:buNone/>
            </a:pPr>
            <a:r>
              <a:rPr lang="en-US" dirty="0"/>
              <a:t>Aggregated Data</a:t>
            </a:r>
          </a:p>
          <a:p>
            <a:r>
              <a:rPr lang="en-US" dirty="0"/>
              <a:t>Students:</a:t>
            </a:r>
          </a:p>
          <a:p>
            <a:endParaRPr lang="en-US" dirty="0"/>
          </a:p>
          <a:p>
            <a:endParaRPr lang="en-US" dirty="0"/>
          </a:p>
          <a:p>
            <a:pPr marL="0" indent="0">
              <a:buNone/>
            </a:pPr>
            <a:endParaRPr lang="en-US" dirty="0"/>
          </a:p>
          <a:p>
            <a:pPr marL="0" indent="0">
              <a:buNone/>
            </a:pPr>
            <a:endParaRPr lang="en-US" dirty="0"/>
          </a:p>
          <a:p>
            <a:r>
              <a:rPr lang="en-US" dirty="0"/>
              <a:t>Supervisors: </a:t>
            </a:r>
          </a:p>
        </p:txBody>
      </p:sp>
      <p:pic>
        <p:nvPicPr>
          <p:cNvPr id="6" name="Picture 5">
            <a:extLst>
              <a:ext uri="{FF2B5EF4-FFF2-40B4-BE49-F238E27FC236}">
                <a16:creationId xmlns:a16="http://schemas.microsoft.com/office/drawing/2014/main" id="{AE16E8AE-A330-73A0-A57E-9D00F29FAA27}"/>
              </a:ext>
            </a:extLst>
          </p:cNvPr>
          <p:cNvPicPr>
            <a:picLocks noChangeAspect="1"/>
          </p:cNvPicPr>
          <p:nvPr/>
        </p:nvPicPr>
        <p:blipFill>
          <a:blip r:embed="rId2"/>
          <a:stretch>
            <a:fillRect/>
          </a:stretch>
        </p:blipFill>
        <p:spPr>
          <a:xfrm>
            <a:off x="7474339" y="2561058"/>
            <a:ext cx="3599325" cy="1735884"/>
          </a:xfrm>
          <a:prstGeom prst="rect">
            <a:avLst/>
          </a:prstGeom>
        </p:spPr>
      </p:pic>
      <p:pic>
        <p:nvPicPr>
          <p:cNvPr id="7" name="Picture 6">
            <a:extLst>
              <a:ext uri="{FF2B5EF4-FFF2-40B4-BE49-F238E27FC236}">
                <a16:creationId xmlns:a16="http://schemas.microsoft.com/office/drawing/2014/main" id="{9A1A7526-96DD-2E26-0C73-D5C355623C72}"/>
              </a:ext>
            </a:extLst>
          </p:cNvPr>
          <p:cNvPicPr>
            <a:picLocks noChangeAspect="1"/>
          </p:cNvPicPr>
          <p:nvPr/>
        </p:nvPicPr>
        <p:blipFill>
          <a:blip r:embed="rId3"/>
          <a:stretch>
            <a:fillRect/>
          </a:stretch>
        </p:blipFill>
        <p:spPr>
          <a:xfrm>
            <a:off x="7587831" y="4953216"/>
            <a:ext cx="3372340" cy="1755980"/>
          </a:xfrm>
          <a:prstGeom prst="rect">
            <a:avLst/>
          </a:prstGeom>
        </p:spPr>
      </p:pic>
    </p:spTree>
    <p:extLst>
      <p:ext uri="{BB962C8B-B14F-4D97-AF65-F5344CB8AC3E}">
        <p14:creationId xmlns:p14="http://schemas.microsoft.com/office/powerpoint/2010/main" val="402153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500"/>
                                        <p:tgtEl>
                                          <p:spTgt spid="4">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B4493-56D3-147A-FD5F-6FB087537C80}"/>
              </a:ext>
            </a:extLst>
          </p:cNvPr>
          <p:cNvSpPr>
            <a:spLocks noGrp="1"/>
          </p:cNvSpPr>
          <p:nvPr>
            <p:ph type="title"/>
          </p:nvPr>
        </p:nvSpPr>
        <p:spPr>
          <a:xfrm>
            <a:off x="220134" y="156238"/>
            <a:ext cx="10140018" cy="1320800"/>
          </a:xfrm>
        </p:spPr>
        <p:txBody>
          <a:bodyPr>
            <a:normAutofit/>
          </a:bodyPr>
          <a:lstStyle/>
          <a:p>
            <a:pPr algn="ctr"/>
            <a:r>
              <a:rPr lang="en-US" b="1" dirty="0"/>
              <a:t>2025 Survey Data: Faculty, Program Clinical Supervisor, &amp; Staff Sufficiency</a:t>
            </a:r>
            <a:endParaRPr lang="en-US" sz="2800" b="1" dirty="0"/>
          </a:p>
        </p:txBody>
      </p:sp>
      <p:sp>
        <p:nvSpPr>
          <p:cNvPr id="3" name="Content Placeholder 2">
            <a:extLst>
              <a:ext uri="{FF2B5EF4-FFF2-40B4-BE49-F238E27FC236}">
                <a16:creationId xmlns:a16="http://schemas.microsoft.com/office/drawing/2014/main" id="{CE1B0706-ABA5-5229-7C4B-6636BC17D5CE}"/>
              </a:ext>
            </a:extLst>
          </p:cNvPr>
          <p:cNvSpPr>
            <a:spLocks noGrp="1"/>
          </p:cNvSpPr>
          <p:nvPr>
            <p:ph sz="half" idx="1"/>
          </p:nvPr>
        </p:nvSpPr>
        <p:spPr>
          <a:xfrm>
            <a:off x="220134" y="1805036"/>
            <a:ext cx="4386793" cy="5052963"/>
          </a:xfrm>
        </p:spPr>
        <p:txBody>
          <a:bodyPr>
            <a:normAutofit/>
          </a:bodyPr>
          <a:lstStyle/>
          <a:p>
            <a:pPr marL="0" indent="0">
              <a:buNone/>
            </a:pPr>
            <a:r>
              <a:rPr lang="en-US" u="sng" dirty="0"/>
              <a:t>Faculty: </a:t>
            </a:r>
          </a:p>
          <a:p>
            <a:pPr marL="0" indent="0">
              <a:buNone/>
            </a:pPr>
            <a:endParaRPr lang="en-US" u="sng" dirty="0"/>
          </a:p>
          <a:p>
            <a:pPr marL="0" indent="0">
              <a:buNone/>
            </a:pPr>
            <a:endParaRPr lang="en-US" u="sng" dirty="0"/>
          </a:p>
          <a:p>
            <a:pPr marL="0" indent="0">
              <a:buNone/>
            </a:pPr>
            <a:endParaRPr lang="en-US" u="sng" dirty="0"/>
          </a:p>
          <a:p>
            <a:pPr marL="0" indent="0">
              <a:buNone/>
            </a:pPr>
            <a:endParaRPr lang="en-US" u="sng" dirty="0"/>
          </a:p>
          <a:p>
            <a:pPr marL="0" indent="0">
              <a:buNone/>
            </a:pPr>
            <a:r>
              <a:rPr lang="en-US" u="sng" dirty="0"/>
              <a:t>Program Clinical Supervisors:</a:t>
            </a:r>
          </a:p>
          <a:p>
            <a:pPr marL="0" indent="0">
              <a:buNone/>
            </a:pPr>
            <a:r>
              <a:rPr lang="en-US" u="sng" dirty="0"/>
              <a:t> </a:t>
            </a:r>
          </a:p>
          <a:p>
            <a:pPr marL="0" indent="0">
              <a:buNone/>
            </a:pPr>
            <a:endParaRPr lang="en-US" u="sng" dirty="0"/>
          </a:p>
          <a:p>
            <a:pPr marL="0" indent="0">
              <a:buNone/>
            </a:pPr>
            <a:endParaRPr lang="en-US" u="sng" dirty="0"/>
          </a:p>
          <a:p>
            <a:pPr marL="0" indent="0">
              <a:buNone/>
            </a:pPr>
            <a:endParaRPr lang="en-US" u="sng" dirty="0"/>
          </a:p>
          <a:p>
            <a:pPr marL="0" indent="0">
              <a:buNone/>
            </a:pPr>
            <a:endParaRPr lang="en-US" u="sng" dirty="0"/>
          </a:p>
        </p:txBody>
      </p:sp>
      <p:pic>
        <p:nvPicPr>
          <p:cNvPr id="6" name="Picture 5">
            <a:extLst>
              <a:ext uri="{FF2B5EF4-FFF2-40B4-BE49-F238E27FC236}">
                <a16:creationId xmlns:a16="http://schemas.microsoft.com/office/drawing/2014/main" id="{E29045C3-7E6A-6B54-FAF2-E9A65DAC6C6A}"/>
              </a:ext>
            </a:extLst>
          </p:cNvPr>
          <p:cNvPicPr>
            <a:picLocks noChangeAspect="1"/>
          </p:cNvPicPr>
          <p:nvPr/>
        </p:nvPicPr>
        <p:blipFill>
          <a:blip r:embed="rId2"/>
          <a:stretch>
            <a:fillRect/>
          </a:stretch>
        </p:blipFill>
        <p:spPr>
          <a:xfrm>
            <a:off x="1229065" y="1929115"/>
            <a:ext cx="3613025" cy="1651973"/>
          </a:xfrm>
          <a:prstGeom prst="rect">
            <a:avLst/>
          </a:prstGeom>
        </p:spPr>
      </p:pic>
      <p:pic>
        <p:nvPicPr>
          <p:cNvPr id="8" name="Picture 7">
            <a:extLst>
              <a:ext uri="{FF2B5EF4-FFF2-40B4-BE49-F238E27FC236}">
                <a16:creationId xmlns:a16="http://schemas.microsoft.com/office/drawing/2014/main" id="{1BF2B176-DF60-0982-E131-A357BC9DB11D}"/>
              </a:ext>
            </a:extLst>
          </p:cNvPr>
          <p:cNvPicPr>
            <a:picLocks noChangeAspect="1"/>
          </p:cNvPicPr>
          <p:nvPr/>
        </p:nvPicPr>
        <p:blipFill>
          <a:blip r:embed="rId3"/>
          <a:stretch>
            <a:fillRect/>
          </a:stretch>
        </p:blipFill>
        <p:spPr>
          <a:xfrm>
            <a:off x="1352044" y="4318904"/>
            <a:ext cx="3636275" cy="1747666"/>
          </a:xfrm>
          <a:prstGeom prst="rect">
            <a:avLst/>
          </a:prstGeom>
        </p:spPr>
      </p:pic>
      <p:pic>
        <p:nvPicPr>
          <p:cNvPr id="10" name="Picture 9">
            <a:extLst>
              <a:ext uri="{FF2B5EF4-FFF2-40B4-BE49-F238E27FC236}">
                <a16:creationId xmlns:a16="http://schemas.microsoft.com/office/drawing/2014/main" id="{FEE0D23F-B14F-2C57-40CE-B43E702240BB}"/>
              </a:ext>
            </a:extLst>
          </p:cNvPr>
          <p:cNvPicPr>
            <a:picLocks noChangeAspect="1"/>
          </p:cNvPicPr>
          <p:nvPr/>
        </p:nvPicPr>
        <p:blipFill>
          <a:blip r:embed="rId4"/>
          <a:stretch>
            <a:fillRect/>
          </a:stretch>
        </p:blipFill>
        <p:spPr>
          <a:xfrm>
            <a:off x="6784821" y="2288355"/>
            <a:ext cx="3575331" cy="1735005"/>
          </a:xfrm>
          <a:prstGeom prst="rect">
            <a:avLst/>
          </a:prstGeom>
        </p:spPr>
      </p:pic>
      <p:sp>
        <p:nvSpPr>
          <p:cNvPr id="9" name="Content Placeholder 2">
            <a:extLst>
              <a:ext uri="{FF2B5EF4-FFF2-40B4-BE49-F238E27FC236}">
                <a16:creationId xmlns:a16="http://schemas.microsoft.com/office/drawing/2014/main" id="{ACB6EB36-E2F7-4A17-CA8E-E61278BD158E}"/>
              </a:ext>
            </a:extLst>
          </p:cNvPr>
          <p:cNvSpPr txBox="1">
            <a:spLocks/>
          </p:cNvSpPr>
          <p:nvPr/>
        </p:nvSpPr>
        <p:spPr>
          <a:xfrm>
            <a:off x="6096000" y="1935712"/>
            <a:ext cx="4386793" cy="505296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u="sng" dirty="0"/>
              <a:t>Staff:</a:t>
            </a:r>
          </a:p>
          <a:p>
            <a:pPr marL="0" indent="0">
              <a:buFont typeface="Wingdings 3" charset="2"/>
              <a:buNone/>
            </a:pPr>
            <a:endParaRPr lang="en-US" u="sng" dirty="0"/>
          </a:p>
          <a:p>
            <a:pPr marL="0" indent="0">
              <a:buFont typeface="Wingdings 3" charset="2"/>
              <a:buNone/>
            </a:pPr>
            <a:endParaRPr lang="en-US" u="sng" dirty="0"/>
          </a:p>
          <a:p>
            <a:pPr marL="0" indent="0">
              <a:buFont typeface="Wingdings 3" charset="2"/>
              <a:buNone/>
            </a:pPr>
            <a:endParaRPr lang="en-US" u="sng" dirty="0"/>
          </a:p>
          <a:p>
            <a:pPr marL="0" indent="0">
              <a:buFont typeface="Wingdings 3" charset="2"/>
              <a:buNone/>
            </a:pPr>
            <a:endParaRPr lang="en-US" u="sng" dirty="0"/>
          </a:p>
          <a:p>
            <a:pPr marL="0" indent="0">
              <a:buFont typeface="Wingdings 3" charset="2"/>
              <a:buNone/>
            </a:pPr>
            <a:endParaRPr lang="en-US" u="sng" dirty="0"/>
          </a:p>
          <a:p>
            <a:pPr marL="0" indent="0">
              <a:buFont typeface="Wingdings 3" charset="2"/>
              <a:buNone/>
            </a:pPr>
            <a:r>
              <a:rPr lang="en-US" u="sng" dirty="0"/>
              <a:t> </a:t>
            </a:r>
          </a:p>
          <a:p>
            <a:pPr marL="0" indent="0">
              <a:buFont typeface="Wingdings 3" charset="2"/>
              <a:buNone/>
            </a:pPr>
            <a:endParaRPr lang="en-US" u="sng" dirty="0"/>
          </a:p>
          <a:p>
            <a:pPr marL="0" indent="0">
              <a:buFont typeface="Wingdings 3" charset="2"/>
              <a:buNone/>
            </a:pPr>
            <a:endParaRPr lang="en-US" u="sng" dirty="0"/>
          </a:p>
          <a:p>
            <a:pPr marL="0" indent="0">
              <a:buFont typeface="Wingdings 3" charset="2"/>
              <a:buNone/>
            </a:pPr>
            <a:endParaRPr lang="en-US" u="sng" dirty="0"/>
          </a:p>
          <a:p>
            <a:pPr marL="0" indent="0">
              <a:buFont typeface="Wingdings 3" charset="2"/>
              <a:buNone/>
            </a:pPr>
            <a:endParaRPr lang="en-US" u="sng" dirty="0"/>
          </a:p>
        </p:txBody>
      </p:sp>
    </p:spTree>
    <p:extLst>
      <p:ext uri="{BB962C8B-B14F-4D97-AF65-F5344CB8AC3E}">
        <p14:creationId xmlns:p14="http://schemas.microsoft.com/office/powerpoint/2010/main" val="417997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fade">
                                      <p:cBhvr>
                                        <p:cTn id="16" dur="500"/>
                                        <p:tgtEl>
                                          <p:spTgt spid="9">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animEffect transition="in" filter="fade">
                                      <p:cBhvr>
                                        <p:cTn id="19"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6B4C4-E4A9-A3D9-9C3C-B07C715C373F}"/>
              </a:ext>
            </a:extLst>
          </p:cNvPr>
          <p:cNvSpPr>
            <a:spLocks noGrp="1"/>
          </p:cNvSpPr>
          <p:nvPr>
            <p:ph type="title"/>
          </p:nvPr>
        </p:nvSpPr>
        <p:spPr>
          <a:xfrm>
            <a:off x="542162" y="92766"/>
            <a:ext cx="8596668" cy="1320800"/>
          </a:xfrm>
        </p:spPr>
        <p:txBody>
          <a:bodyPr>
            <a:normAutofit fontScale="90000"/>
          </a:bodyPr>
          <a:lstStyle/>
          <a:p>
            <a:pPr algn="ctr"/>
            <a:r>
              <a:rPr lang="en-US" sz="4400" b="1" dirty="0"/>
              <a:t>2025 Survey Data: MA Program</a:t>
            </a:r>
            <a:br>
              <a:rPr lang="en-US" sz="4400" b="1" dirty="0"/>
            </a:br>
            <a:r>
              <a:rPr lang="en-US" sz="4400" b="1" dirty="0"/>
              <a:t> Environmental Supports </a:t>
            </a:r>
            <a:endParaRPr lang="en-US" b="1" dirty="0"/>
          </a:p>
        </p:txBody>
      </p:sp>
      <p:sp>
        <p:nvSpPr>
          <p:cNvPr id="3" name="Content Placeholder 2">
            <a:extLst>
              <a:ext uri="{FF2B5EF4-FFF2-40B4-BE49-F238E27FC236}">
                <a16:creationId xmlns:a16="http://schemas.microsoft.com/office/drawing/2014/main" id="{95E16CE5-1C51-F057-EFF5-4E7222A29A1C}"/>
              </a:ext>
            </a:extLst>
          </p:cNvPr>
          <p:cNvSpPr>
            <a:spLocks noGrp="1"/>
          </p:cNvSpPr>
          <p:nvPr>
            <p:ph idx="1"/>
          </p:nvPr>
        </p:nvSpPr>
        <p:spPr>
          <a:xfrm>
            <a:off x="838200" y="1825625"/>
            <a:ext cx="4619625" cy="4351338"/>
          </a:xfrm>
        </p:spPr>
        <p:txBody>
          <a:bodyPr>
            <a:normAutofit lnSpcReduction="10000"/>
          </a:bodyPr>
          <a:lstStyle/>
          <a:p>
            <a:pPr marL="0" lvl="0" indent="0">
              <a:buNone/>
            </a:pPr>
            <a:r>
              <a:rPr lang="en-US" b="1" dirty="0"/>
              <a:t>Asked about the following</a:t>
            </a:r>
            <a:r>
              <a:rPr lang="en-US" dirty="0"/>
              <a:t>:</a:t>
            </a:r>
          </a:p>
          <a:p>
            <a:pPr lvl="0"/>
            <a:r>
              <a:rPr lang="en-US" dirty="0"/>
              <a:t>Library</a:t>
            </a:r>
          </a:p>
          <a:p>
            <a:pPr lvl="0"/>
            <a:r>
              <a:rPr lang="en-US" dirty="0"/>
              <a:t>Classroom</a:t>
            </a:r>
          </a:p>
          <a:p>
            <a:pPr lvl="0"/>
            <a:r>
              <a:rPr lang="en-US" dirty="0"/>
              <a:t>Technology</a:t>
            </a:r>
          </a:p>
          <a:p>
            <a:pPr lvl="0"/>
            <a:r>
              <a:rPr lang="en-US" dirty="0"/>
              <a:t>Student Support Services</a:t>
            </a:r>
          </a:p>
          <a:p>
            <a:pPr lvl="0"/>
            <a:r>
              <a:rPr lang="en-US" dirty="0"/>
              <a:t>Student Counseling</a:t>
            </a:r>
          </a:p>
          <a:p>
            <a:pPr lvl="0"/>
            <a:r>
              <a:rPr lang="en-US" dirty="0"/>
              <a:t>Student Advising</a:t>
            </a:r>
          </a:p>
          <a:p>
            <a:pPr lvl="0"/>
            <a:r>
              <a:rPr lang="en-US" dirty="0"/>
              <a:t>Staff Sufficiency</a:t>
            </a:r>
          </a:p>
          <a:p>
            <a:pPr lvl="0"/>
            <a:r>
              <a:rPr lang="en-US" dirty="0"/>
              <a:t>Clinic</a:t>
            </a:r>
          </a:p>
          <a:p>
            <a:pPr lvl="0"/>
            <a:r>
              <a:rPr lang="en-US" dirty="0"/>
              <a:t>Fiscal resources</a:t>
            </a:r>
          </a:p>
          <a:p>
            <a:pPr lvl="0"/>
            <a:r>
              <a:rPr lang="en-US" dirty="0"/>
              <a:t>Computer Facilities</a:t>
            </a:r>
          </a:p>
          <a:p>
            <a:endParaRPr lang="en-US" dirty="0"/>
          </a:p>
        </p:txBody>
      </p:sp>
      <p:sp>
        <p:nvSpPr>
          <p:cNvPr id="5" name="TextBox 4">
            <a:extLst>
              <a:ext uri="{FF2B5EF4-FFF2-40B4-BE49-F238E27FC236}">
                <a16:creationId xmlns:a16="http://schemas.microsoft.com/office/drawing/2014/main" id="{D6E3128C-583E-46D1-CCB4-994AF6DED5B0}"/>
              </a:ext>
            </a:extLst>
          </p:cNvPr>
          <p:cNvSpPr txBox="1"/>
          <p:nvPr/>
        </p:nvSpPr>
        <p:spPr>
          <a:xfrm>
            <a:off x="5257800" y="1825625"/>
            <a:ext cx="5762625" cy="3539430"/>
          </a:xfrm>
          <a:prstGeom prst="rect">
            <a:avLst/>
          </a:prstGeom>
          <a:noFill/>
        </p:spPr>
        <p:txBody>
          <a:bodyPr wrap="square" rtlCol="0">
            <a:spAutoFit/>
          </a:bodyPr>
          <a:lstStyle/>
          <a:p>
            <a:pPr marL="0" indent="0" algn="ctr">
              <a:buNone/>
            </a:pPr>
            <a:r>
              <a:rPr lang="en-US" sz="2400" b="1" dirty="0"/>
              <a:t>Rated all Environmental Supports as Sufficient:</a:t>
            </a:r>
          </a:p>
          <a:p>
            <a:pPr marL="0" indent="0">
              <a:buNone/>
            </a:pPr>
            <a:endParaRPr lang="en-US" sz="3200" dirty="0"/>
          </a:p>
          <a:p>
            <a:endParaRPr lang="en-US" sz="2800" dirty="0"/>
          </a:p>
          <a:p>
            <a:endParaRPr lang="en-US" sz="2800" dirty="0"/>
          </a:p>
          <a:p>
            <a:endParaRPr lang="en-US" sz="2800" dirty="0"/>
          </a:p>
          <a:p>
            <a:endParaRPr lang="en-US" sz="2800" dirty="0"/>
          </a:p>
          <a:p>
            <a:endParaRPr lang="en-US" sz="3200" dirty="0"/>
          </a:p>
        </p:txBody>
      </p:sp>
      <p:pic>
        <p:nvPicPr>
          <p:cNvPr id="6" name="Picture 5">
            <a:extLst>
              <a:ext uri="{FF2B5EF4-FFF2-40B4-BE49-F238E27FC236}">
                <a16:creationId xmlns:a16="http://schemas.microsoft.com/office/drawing/2014/main" id="{55C58D34-213B-DB18-633C-F4DCE20F70F0}"/>
              </a:ext>
            </a:extLst>
          </p:cNvPr>
          <p:cNvPicPr>
            <a:picLocks noChangeAspect="1"/>
          </p:cNvPicPr>
          <p:nvPr/>
        </p:nvPicPr>
        <p:blipFill>
          <a:blip r:embed="rId2"/>
          <a:stretch>
            <a:fillRect/>
          </a:stretch>
        </p:blipFill>
        <p:spPr>
          <a:xfrm>
            <a:off x="5395934" y="2991592"/>
            <a:ext cx="4197566" cy="2019404"/>
          </a:xfrm>
          <a:prstGeom prst="rect">
            <a:avLst/>
          </a:prstGeom>
        </p:spPr>
      </p:pic>
    </p:spTree>
    <p:extLst>
      <p:ext uri="{BB962C8B-B14F-4D97-AF65-F5344CB8AC3E}">
        <p14:creationId xmlns:p14="http://schemas.microsoft.com/office/powerpoint/2010/main" val="119457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fade">
                                      <p:cBhvr>
                                        <p:cTn id="4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B4493-56D3-147A-FD5F-6FB087537C80}"/>
              </a:ext>
            </a:extLst>
          </p:cNvPr>
          <p:cNvSpPr>
            <a:spLocks noGrp="1"/>
          </p:cNvSpPr>
          <p:nvPr>
            <p:ph type="title"/>
          </p:nvPr>
        </p:nvSpPr>
        <p:spPr>
          <a:xfrm>
            <a:off x="621675" y="203199"/>
            <a:ext cx="8596668" cy="1320800"/>
          </a:xfrm>
        </p:spPr>
        <p:txBody>
          <a:bodyPr>
            <a:normAutofit/>
          </a:bodyPr>
          <a:lstStyle/>
          <a:p>
            <a:pPr algn="ctr"/>
            <a:r>
              <a:rPr lang="en-US" b="1" dirty="0"/>
              <a:t>2025 Survey Data: Curriculum Feedback</a:t>
            </a:r>
          </a:p>
        </p:txBody>
      </p:sp>
      <p:sp>
        <p:nvSpPr>
          <p:cNvPr id="3" name="Content Placeholder 2">
            <a:extLst>
              <a:ext uri="{FF2B5EF4-FFF2-40B4-BE49-F238E27FC236}">
                <a16:creationId xmlns:a16="http://schemas.microsoft.com/office/drawing/2014/main" id="{CE1B0706-ABA5-5229-7C4B-6636BC17D5CE}"/>
              </a:ext>
            </a:extLst>
          </p:cNvPr>
          <p:cNvSpPr>
            <a:spLocks noGrp="1"/>
          </p:cNvSpPr>
          <p:nvPr>
            <p:ph sz="half" idx="1"/>
          </p:nvPr>
        </p:nvSpPr>
        <p:spPr>
          <a:xfrm>
            <a:off x="320012" y="1523999"/>
            <a:ext cx="5333365" cy="5108370"/>
          </a:xfrm>
        </p:spPr>
        <p:txBody>
          <a:bodyPr>
            <a:normAutofit fontScale="25000" lnSpcReduction="20000"/>
          </a:bodyPr>
          <a:lstStyle/>
          <a:p>
            <a:pPr marL="0" indent="0" algn="ctr">
              <a:buNone/>
            </a:pPr>
            <a:r>
              <a:rPr lang="en-US" sz="9600" u="sng" dirty="0"/>
              <a:t>MA Program</a:t>
            </a:r>
          </a:p>
          <a:p>
            <a:pPr marL="0" indent="0" algn="ctr">
              <a:buNone/>
            </a:pPr>
            <a:endParaRPr lang="en-US" sz="9600" u="sng" dirty="0"/>
          </a:p>
          <a:p>
            <a:r>
              <a:rPr lang="en-US" sz="7200" dirty="0">
                <a:solidFill>
                  <a:srgbClr val="202124"/>
                </a:solidFill>
                <a:latin typeface="Roboto" panose="02000000000000000000" pitchFamily="2" charset="0"/>
              </a:rPr>
              <a:t>The classes lacked variety. There were many pre-recorded lectures, and it was disappointing</a:t>
            </a:r>
          </a:p>
          <a:p>
            <a:r>
              <a:rPr lang="en-US" sz="7200" dirty="0">
                <a:solidFill>
                  <a:srgbClr val="202124"/>
                </a:solidFill>
                <a:latin typeface="Roboto" panose="02000000000000000000" pitchFamily="2" charset="0"/>
              </a:rPr>
              <a:t>Academic courses are great</a:t>
            </a:r>
          </a:p>
          <a:p>
            <a:r>
              <a:rPr lang="en-US" sz="7200" dirty="0"/>
              <a:t>The summer intensives were excellent.</a:t>
            </a:r>
          </a:p>
          <a:p>
            <a:r>
              <a:rPr lang="en-US" sz="7200" dirty="0"/>
              <a:t>I think that students need to be able to go through their practicum experience as a cohort so that there is less variability in clinical developmental levels and skills. </a:t>
            </a:r>
            <a:endParaRPr lang="en-US" sz="7200" dirty="0">
              <a:solidFill>
                <a:srgbClr val="202124"/>
              </a:solidFill>
              <a:latin typeface="Roboto" panose="02000000000000000000" pitchFamily="2" charset="0"/>
            </a:endParaRPr>
          </a:p>
          <a:p>
            <a:r>
              <a:rPr lang="en-US" sz="7200" dirty="0"/>
              <a:t>The program needs to do more to ensure there are adequate clients for the student therapists to be able to fulfill their clinical experience hours while under faculty supervision.</a:t>
            </a:r>
          </a:p>
          <a:p>
            <a:r>
              <a:rPr lang="en-US" sz="7200" dirty="0"/>
              <a:t>I am really comfortable with the classes I taught and the curriculum that we used.  </a:t>
            </a:r>
            <a:endParaRPr lang="en-US" sz="7200" u="sng" dirty="0"/>
          </a:p>
        </p:txBody>
      </p:sp>
      <p:sp>
        <p:nvSpPr>
          <p:cNvPr id="4" name="Content Placeholder 3">
            <a:extLst>
              <a:ext uri="{FF2B5EF4-FFF2-40B4-BE49-F238E27FC236}">
                <a16:creationId xmlns:a16="http://schemas.microsoft.com/office/drawing/2014/main" id="{A8D20432-FBAA-E26F-6015-964955B994B5}"/>
              </a:ext>
            </a:extLst>
          </p:cNvPr>
          <p:cNvSpPr>
            <a:spLocks noGrp="1"/>
          </p:cNvSpPr>
          <p:nvPr>
            <p:ph sz="half" idx="2"/>
          </p:nvPr>
        </p:nvSpPr>
        <p:spPr>
          <a:xfrm>
            <a:off x="5754833" y="1523999"/>
            <a:ext cx="4970813" cy="4652963"/>
          </a:xfrm>
        </p:spPr>
        <p:txBody>
          <a:bodyPr>
            <a:normAutofit fontScale="25000" lnSpcReduction="20000"/>
          </a:bodyPr>
          <a:lstStyle/>
          <a:p>
            <a:pPr marL="0" indent="0" algn="ctr">
              <a:buNone/>
            </a:pPr>
            <a:r>
              <a:rPr lang="en-US" sz="9600" u="sng" dirty="0"/>
              <a:t>PhD Program</a:t>
            </a:r>
          </a:p>
          <a:p>
            <a:pPr marL="0" indent="0" algn="ctr">
              <a:buNone/>
            </a:pPr>
            <a:endParaRPr lang="en-US" sz="9600" u="sng" dirty="0"/>
          </a:p>
          <a:p>
            <a:r>
              <a:rPr lang="en-US" sz="7200" dirty="0"/>
              <a:t>I’ve had many wonderful experiences and learned a lot so far.</a:t>
            </a:r>
          </a:p>
          <a:p>
            <a:pPr marL="0" indent="0">
              <a:buNone/>
            </a:pPr>
            <a:endParaRPr lang="en-US" sz="7200" dirty="0"/>
          </a:p>
          <a:p>
            <a:r>
              <a:rPr lang="en-US" sz="7200" dirty="0">
                <a:solidFill>
                  <a:srgbClr val="202124"/>
                </a:solidFill>
                <a:latin typeface="Roboto" panose="02000000000000000000" pitchFamily="2" charset="0"/>
              </a:rPr>
              <a:t>The program features a robust curriculum that is well-suited for mastering both academic theory and clinical practice. It also incorporates a supervision component designed to facilitate the acquisition of more advanced practical skills. However, I currently feel somewhat at a loss regarding the process of conducting research and writing my degree thesis; I would greatly appreciate more diverse and specific forms of support in this area.</a:t>
            </a:r>
          </a:p>
        </p:txBody>
      </p:sp>
    </p:spTree>
    <p:extLst>
      <p:ext uri="{BB962C8B-B14F-4D97-AF65-F5344CB8AC3E}">
        <p14:creationId xmlns:p14="http://schemas.microsoft.com/office/powerpoint/2010/main" val="263862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B4493-56D3-147A-FD5F-6FB087537C80}"/>
              </a:ext>
            </a:extLst>
          </p:cNvPr>
          <p:cNvSpPr>
            <a:spLocks noGrp="1"/>
          </p:cNvSpPr>
          <p:nvPr>
            <p:ph type="title"/>
          </p:nvPr>
        </p:nvSpPr>
        <p:spPr>
          <a:xfrm>
            <a:off x="189883" y="268887"/>
            <a:ext cx="9951572" cy="1320800"/>
          </a:xfrm>
        </p:spPr>
        <p:txBody>
          <a:bodyPr>
            <a:normAutofit fontScale="90000"/>
          </a:bodyPr>
          <a:lstStyle/>
          <a:p>
            <a:pPr algn="ctr"/>
            <a:r>
              <a:rPr lang="en-US" sz="3600" b="1" dirty="0"/>
              <a:t>2025 Survey Data: Faculty, Program Clinical Supervisor and Program Director Effectiveness</a:t>
            </a:r>
          </a:p>
        </p:txBody>
      </p:sp>
      <p:pic>
        <p:nvPicPr>
          <p:cNvPr id="6" name="Picture 5">
            <a:extLst>
              <a:ext uri="{FF2B5EF4-FFF2-40B4-BE49-F238E27FC236}">
                <a16:creationId xmlns:a16="http://schemas.microsoft.com/office/drawing/2014/main" id="{254B967E-0E77-46AD-B013-E177AD4F4CEE}"/>
              </a:ext>
            </a:extLst>
          </p:cNvPr>
          <p:cNvPicPr>
            <a:picLocks noChangeAspect="1"/>
          </p:cNvPicPr>
          <p:nvPr/>
        </p:nvPicPr>
        <p:blipFill>
          <a:blip r:embed="rId2"/>
          <a:stretch>
            <a:fillRect/>
          </a:stretch>
        </p:blipFill>
        <p:spPr>
          <a:xfrm>
            <a:off x="462116" y="1731066"/>
            <a:ext cx="4360878" cy="2329439"/>
          </a:xfrm>
          <a:prstGeom prst="rect">
            <a:avLst/>
          </a:prstGeom>
        </p:spPr>
      </p:pic>
      <p:pic>
        <p:nvPicPr>
          <p:cNvPr id="8" name="Picture 7">
            <a:extLst>
              <a:ext uri="{FF2B5EF4-FFF2-40B4-BE49-F238E27FC236}">
                <a16:creationId xmlns:a16="http://schemas.microsoft.com/office/drawing/2014/main" id="{0C979774-DC8A-3297-DB8C-76FE6F2AFF83}"/>
              </a:ext>
            </a:extLst>
          </p:cNvPr>
          <p:cNvPicPr>
            <a:picLocks noChangeAspect="1"/>
          </p:cNvPicPr>
          <p:nvPr/>
        </p:nvPicPr>
        <p:blipFill>
          <a:blip r:embed="rId3"/>
          <a:stretch>
            <a:fillRect/>
          </a:stretch>
        </p:blipFill>
        <p:spPr>
          <a:xfrm>
            <a:off x="5832676" y="1731066"/>
            <a:ext cx="4693642" cy="2521754"/>
          </a:xfrm>
          <a:prstGeom prst="rect">
            <a:avLst/>
          </a:prstGeom>
        </p:spPr>
      </p:pic>
      <p:pic>
        <p:nvPicPr>
          <p:cNvPr id="11" name="Picture 10">
            <a:extLst>
              <a:ext uri="{FF2B5EF4-FFF2-40B4-BE49-F238E27FC236}">
                <a16:creationId xmlns:a16="http://schemas.microsoft.com/office/drawing/2014/main" id="{56D3434C-3D55-1761-DEAE-9366595BEEEA}"/>
              </a:ext>
            </a:extLst>
          </p:cNvPr>
          <p:cNvPicPr>
            <a:picLocks noChangeAspect="1"/>
          </p:cNvPicPr>
          <p:nvPr/>
        </p:nvPicPr>
        <p:blipFill>
          <a:blip r:embed="rId4"/>
          <a:stretch>
            <a:fillRect/>
          </a:stretch>
        </p:blipFill>
        <p:spPr>
          <a:xfrm>
            <a:off x="462115" y="4239191"/>
            <a:ext cx="4360877" cy="2349922"/>
          </a:xfrm>
          <a:prstGeom prst="rect">
            <a:avLst/>
          </a:prstGeom>
        </p:spPr>
      </p:pic>
      <p:pic>
        <p:nvPicPr>
          <p:cNvPr id="13" name="Picture 12">
            <a:extLst>
              <a:ext uri="{FF2B5EF4-FFF2-40B4-BE49-F238E27FC236}">
                <a16:creationId xmlns:a16="http://schemas.microsoft.com/office/drawing/2014/main" id="{FC4E15EE-1E0A-1AB6-5A44-504000F2BA03}"/>
              </a:ext>
            </a:extLst>
          </p:cNvPr>
          <p:cNvPicPr>
            <a:picLocks noChangeAspect="1"/>
          </p:cNvPicPr>
          <p:nvPr/>
        </p:nvPicPr>
        <p:blipFill>
          <a:blip r:embed="rId5"/>
          <a:stretch>
            <a:fillRect/>
          </a:stretch>
        </p:blipFill>
        <p:spPr>
          <a:xfrm>
            <a:off x="5832676" y="4252820"/>
            <a:ext cx="4693642" cy="2649636"/>
          </a:xfrm>
          <a:prstGeom prst="rect">
            <a:avLst/>
          </a:prstGeom>
        </p:spPr>
      </p:pic>
    </p:spTree>
    <p:extLst>
      <p:ext uri="{BB962C8B-B14F-4D97-AF65-F5344CB8AC3E}">
        <p14:creationId xmlns:p14="http://schemas.microsoft.com/office/powerpoint/2010/main" val="3854144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5A1C8-F55C-DC0D-A7CB-E30DE48F9B1B}"/>
              </a:ext>
            </a:extLst>
          </p:cNvPr>
          <p:cNvSpPr>
            <a:spLocks noGrp="1"/>
          </p:cNvSpPr>
          <p:nvPr>
            <p:ph type="title"/>
          </p:nvPr>
        </p:nvSpPr>
        <p:spPr>
          <a:xfrm>
            <a:off x="838200" y="13710"/>
            <a:ext cx="8223298" cy="1325563"/>
          </a:xfrm>
        </p:spPr>
        <p:txBody>
          <a:bodyPr>
            <a:normAutofit/>
          </a:bodyPr>
          <a:lstStyle/>
          <a:p>
            <a:pPr algn="ctr"/>
            <a:r>
              <a:rPr lang="en-US" sz="4400" b="1" dirty="0"/>
              <a:t>Graduation Achievement Data</a:t>
            </a:r>
            <a:endParaRPr lang="en-US" b="1" dirty="0"/>
          </a:p>
        </p:txBody>
      </p:sp>
      <p:sp>
        <p:nvSpPr>
          <p:cNvPr id="8" name="Content Placeholder 7">
            <a:extLst>
              <a:ext uri="{FF2B5EF4-FFF2-40B4-BE49-F238E27FC236}">
                <a16:creationId xmlns:a16="http://schemas.microsoft.com/office/drawing/2014/main" id="{2F00A997-6DEF-3AAA-6287-7EE08411A45D}"/>
              </a:ext>
            </a:extLst>
          </p:cNvPr>
          <p:cNvSpPr>
            <a:spLocks noGrp="1"/>
          </p:cNvSpPr>
          <p:nvPr>
            <p:ph sz="half" idx="1"/>
          </p:nvPr>
        </p:nvSpPr>
        <p:spPr>
          <a:xfrm>
            <a:off x="285997" y="1891862"/>
            <a:ext cx="11067803" cy="4601013"/>
          </a:xfrm>
        </p:spPr>
        <p:txBody>
          <a:bodyPr>
            <a:normAutofit/>
          </a:bodyPr>
          <a:lstStyle/>
          <a:p>
            <a:pPr marL="342900" indent="-342900">
              <a:lnSpc>
                <a:spcPct val="107000"/>
              </a:lnSpc>
              <a:spcBef>
                <a:spcPts val="0"/>
              </a:spcBef>
              <a:spcAft>
                <a:spcPts val="800"/>
              </a:spcAft>
              <a:buFont typeface="Calibri" panose="020F0502020204030204" pitchFamily="34" charset="0"/>
              <a:buChar char="-"/>
            </a:pPr>
            <a:endParaRPr lang="en-US" sz="1800" b="1" dirty="0">
              <a:effectLst/>
              <a:highlight>
                <a:srgbClr val="FFFF00"/>
              </a:highlight>
              <a:latin typeface="Calibri" panose="020F0502020204030204" pitchFamily="34" charset="0"/>
              <a:ea typeface="Malgun Gothic" panose="020B0503020000020004" pitchFamily="34" charset="-127"/>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p:txBody>
      </p:sp>
      <p:pic>
        <p:nvPicPr>
          <p:cNvPr id="5" name="Picture 4">
            <a:extLst>
              <a:ext uri="{FF2B5EF4-FFF2-40B4-BE49-F238E27FC236}">
                <a16:creationId xmlns:a16="http://schemas.microsoft.com/office/drawing/2014/main" id="{6F673526-CF53-D7C9-160E-A8F78B4B583B}"/>
              </a:ext>
            </a:extLst>
          </p:cNvPr>
          <p:cNvPicPr>
            <a:picLocks noChangeAspect="1"/>
          </p:cNvPicPr>
          <p:nvPr/>
        </p:nvPicPr>
        <p:blipFill>
          <a:blip r:embed="rId2"/>
          <a:stretch>
            <a:fillRect/>
          </a:stretch>
        </p:blipFill>
        <p:spPr>
          <a:xfrm>
            <a:off x="445023" y="676491"/>
            <a:ext cx="9772153" cy="6023692"/>
          </a:xfrm>
          <a:prstGeom prst="rect">
            <a:avLst/>
          </a:prstGeom>
        </p:spPr>
      </p:pic>
    </p:spTree>
    <p:extLst>
      <p:ext uri="{BB962C8B-B14F-4D97-AF65-F5344CB8AC3E}">
        <p14:creationId xmlns:p14="http://schemas.microsoft.com/office/powerpoint/2010/main" val="16282848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EE290-94DC-6058-7F15-2D713F54D7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B60FF0-33F2-7E98-14FA-F041118E7358}"/>
              </a:ext>
            </a:extLst>
          </p:cNvPr>
          <p:cNvSpPr>
            <a:spLocks noGrp="1"/>
          </p:cNvSpPr>
          <p:nvPr>
            <p:ph type="title"/>
          </p:nvPr>
        </p:nvSpPr>
        <p:spPr>
          <a:xfrm>
            <a:off x="685286" y="365125"/>
            <a:ext cx="8596668" cy="1320800"/>
          </a:xfrm>
        </p:spPr>
        <p:txBody>
          <a:bodyPr/>
          <a:lstStyle/>
          <a:p>
            <a:pPr algn="ctr"/>
            <a:r>
              <a:rPr lang="en-US" sz="4400" b="1" dirty="0"/>
              <a:t>CFCC &amp; CFTC Clinical Updates</a:t>
            </a:r>
            <a:endParaRPr lang="en-US" b="1" dirty="0"/>
          </a:p>
        </p:txBody>
      </p:sp>
      <p:sp>
        <p:nvSpPr>
          <p:cNvPr id="8" name="Content Placeholder 7">
            <a:extLst>
              <a:ext uri="{FF2B5EF4-FFF2-40B4-BE49-F238E27FC236}">
                <a16:creationId xmlns:a16="http://schemas.microsoft.com/office/drawing/2014/main" id="{B112B2C6-EB0B-E780-A5BF-B9CED4CB51BE}"/>
              </a:ext>
            </a:extLst>
          </p:cNvPr>
          <p:cNvSpPr>
            <a:spLocks noGrp="1"/>
          </p:cNvSpPr>
          <p:nvPr>
            <p:ph sz="half" idx="1"/>
          </p:nvPr>
        </p:nvSpPr>
        <p:spPr>
          <a:xfrm>
            <a:off x="620201" y="1891862"/>
            <a:ext cx="10432111" cy="4601013"/>
          </a:xfrm>
        </p:spPr>
        <p:txBody>
          <a:bodyPr>
            <a:normAutofit fontScale="92500" lnSpcReduction="20000"/>
          </a:bodyPr>
          <a:lstStyle/>
          <a:p>
            <a:pPr marL="0" marR="0" indent="0">
              <a:lnSpc>
                <a:spcPct val="107000"/>
              </a:lnSpc>
              <a:spcBef>
                <a:spcPts val="0"/>
              </a:spcBef>
              <a:spcAft>
                <a:spcPts val="800"/>
              </a:spcAft>
              <a:buNone/>
            </a:pPr>
            <a:r>
              <a:rPr lang="en-US" sz="2400" b="1" dirty="0">
                <a:latin typeface="Calibri" panose="020F0502020204030204" pitchFamily="34" charset="0"/>
                <a:ea typeface="Malgun Gothic" panose="020B0503020000020004" pitchFamily="34" charset="-127"/>
                <a:cs typeface="Times New Roman" panose="02020603050405020304" pitchFamily="18" charset="0"/>
              </a:rPr>
              <a:t>Jan. 2022 – Dec. 2022:  a total of 537 therapy requests </a:t>
            </a:r>
            <a:endParaRPr lang="en-US" sz="1800" b="1" dirty="0">
              <a:effectLst/>
              <a:latin typeface="Calibri" panose="020F0502020204030204" pitchFamily="34" charset="0"/>
              <a:ea typeface="Malgun Gothic" panose="020B0503020000020004" pitchFamily="34" charset="-127"/>
              <a:cs typeface="Times New Roman" panose="02020603050405020304" pitchFamily="18" charset="0"/>
            </a:endParaRPr>
          </a:p>
          <a:p>
            <a:pPr marL="0" marR="0" indent="0">
              <a:lnSpc>
                <a:spcPct val="107000"/>
              </a:lnSpc>
              <a:spcBef>
                <a:spcPts val="0"/>
              </a:spcBef>
              <a:spcAft>
                <a:spcPts val="800"/>
              </a:spcAft>
              <a:buNone/>
            </a:pPr>
            <a:r>
              <a:rPr lang="en-US" sz="2400" b="1" dirty="0">
                <a:effectLst/>
                <a:latin typeface="Calibri" panose="020F0502020204030204" pitchFamily="34" charset="0"/>
                <a:ea typeface="Malgun Gothic" panose="020B0503020000020004" pitchFamily="34" charset="-127"/>
                <a:cs typeface="Times New Roman" panose="02020603050405020304" pitchFamily="18" charset="0"/>
              </a:rPr>
              <a:t>Jan. 2023 – Dec. 202</a:t>
            </a:r>
            <a:r>
              <a:rPr lang="en-US" sz="2400" b="1" dirty="0">
                <a:latin typeface="Calibri" panose="020F0502020204030204" pitchFamily="34" charset="0"/>
                <a:ea typeface="Malgun Gothic" panose="020B0503020000020004" pitchFamily="34" charset="-127"/>
                <a:cs typeface="Times New Roman" panose="02020603050405020304" pitchFamily="18" charset="0"/>
              </a:rPr>
              <a:t>3</a:t>
            </a:r>
            <a:r>
              <a:rPr lang="en-US" sz="2400" b="1" dirty="0">
                <a:effectLst/>
                <a:latin typeface="Calibri" panose="020F0502020204030204" pitchFamily="34" charset="0"/>
                <a:ea typeface="Malgun Gothic" panose="020B0503020000020004" pitchFamily="34" charset="-127"/>
                <a:cs typeface="Times New Roman" panose="02020603050405020304" pitchFamily="18" charset="0"/>
              </a:rPr>
              <a:t>:  a total of 563 therapy requests </a:t>
            </a:r>
          </a:p>
          <a:p>
            <a:pPr marL="0" indent="0">
              <a:lnSpc>
                <a:spcPct val="107000"/>
              </a:lnSpc>
              <a:spcBef>
                <a:spcPts val="0"/>
              </a:spcBef>
              <a:spcAft>
                <a:spcPts val="800"/>
              </a:spcAft>
              <a:buNone/>
            </a:pPr>
            <a:r>
              <a:rPr lang="en-US" sz="2400" b="1" dirty="0">
                <a:latin typeface="Calibri" panose="020F0502020204030204" pitchFamily="34" charset="0"/>
                <a:ea typeface="Malgun Gothic" panose="020B0503020000020004" pitchFamily="34" charset="-127"/>
                <a:cs typeface="Times New Roman" panose="02020603050405020304" pitchFamily="18" charset="0"/>
              </a:rPr>
              <a:t>Jan. 2024 – </a:t>
            </a:r>
            <a:r>
              <a:rPr lang="en-US" sz="2400" b="1" dirty="0">
                <a:effectLst/>
                <a:latin typeface="Calibri" panose="020F0502020204030204" pitchFamily="34" charset="0"/>
                <a:ea typeface="Malgun Gothic" panose="020B0503020000020004" pitchFamily="34" charset="-127"/>
                <a:cs typeface="Times New Roman" panose="02020603050405020304" pitchFamily="18" charset="0"/>
              </a:rPr>
              <a:t>Dec. 2024</a:t>
            </a:r>
            <a:r>
              <a:rPr lang="en-US" sz="2400" b="1" dirty="0">
                <a:latin typeface="Calibri" panose="020F0502020204030204" pitchFamily="34" charset="0"/>
                <a:ea typeface="Malgun Gothic" panose="020B0503020000020004" pitchFamily="34" charset="-127"/>
                <a:cs typeface="Times New Roman" panose="02020603050405020304" pitchFamily="18" charset="0"/>
              </a:rPr>
              <a:t>:  a total of 519 therapy requests </a:t>
            </a:r>
          </a:p>
          <a:p>
            <a:pPr marL="0" indent="0">
              <a:lnSpc>
                <a:spcPct val="107000"/>
              </a:lnSpc>
              <a:spcBef>
                <a:spcPts val="0"/>
              </a:spcBef>
              <a:spcAft>
                <a:spcPts val="800"/>
              </a:spcAft>
              <a:buNone/>
            </a:pPr>
            <a:r>
              <a:rPr lang="en-US" sz="2400" b="1" dirty="0">
                <a:latin typeface="Calibri" panose="020F0502020204030204" pitchFamily="34" charset="0"/>
                <a:ea typeface="Malgun Gothic" panose="020B0503020000020004" pitchFamily="34" charset="-127"/>
                <a:cs typeface="Times New Roman" panose="02020603050405020304" pitchFamily="18" charset="0"/>
              </a:rPr>
              <a:t>Jan. 2025 – </a:t>
            </a:r>
            <a:r>
              <a:rPr lang="en-US" sz="2400" b="1" dirty="0">
                <a:effectLst/>
                <a:latin typeface="Calibri" panose="020F0502020204030204" pitchFamily="34" charset="0"/>
                <a:ea typeface="Malgun Gothic" panose="020B0503020000020004" pitchFamily="34" charset="-127"/>
                <a:cs typeface="Times New Roman" panose="02020603050405020304" pitchFamily="18" charset="0"/>
              </a:rPr>
              <a:t>Dec. 2025:</a:t>
            </a:r>
            <a:r>
              <a:rPr lang="en-US" sz="2400" b="1" dirty="0">
                <a:latin typeface="Calibri" panose="020F0502020204030204" pitchFamily="34" charset="0"/>
                <a:ea typeface="Malgun Gothic" panose="020B0503020000020004" pitchFamily="34" charset="-127"/>
                <a:cs typeface="Times New Roman" panose="02020603050405020304" pitchFamily="18" charset="0"/>
              </a:rPr>
              <a:t>  a total of 100 therapy requests (CA Clients Only)</a:t>
            </a:r>
          </a:p>
          <a:p>
            <a:pPr marL="0" indent="0">
              <a:lnSpc>
                <a:spcPct val="107000"/>
              </a:lnSpc>
              <a:spcBef>
                <a:spcPts val="0"/>
              </a:spcBef>
              <a:spcAft>
                <a:spcPts val="800"/>
              </a:spcAft>
              <a:buNone/>
            </a:pPr>
            <a:endParaRPr lang="en-US" sz="2400" b="1" dirty="0">
              <a:highlight>
                <a:srgbClr val="FFFF00"/>
              </a:highlight>
              <a:latin typeface="Calibri" panose="020F0502020204030204" pitchFamily="34" charset="0"/>
              <a:ea typeface="Malgun Gothic" panose="020B0503020000020004" pitchFamily="34" charset="-127"/>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Malgun Gothic" panose="020B0503020000020004" pitchFamily="34" charset="-127"/>
                <a:cs typeface="Times New Roman" panose="02020603050405020304" pitchFamily="18" charset="0"/>
              </a:rPr>
              <a:t>In 2025 Academi</a:t>
            </a:r>
            <a:r>
              <a:rPr lang="en-US" sz="2400" dirty="0">
                <a:latin typeface="Calibri" panose="020F0502020204030204" pitchFamily="34" charset="0"/>
                <a:ea typeface="Malgun Gothic" panose="020B0503020000020004" pitchFamily="34" charset="-127"/>
                <a:cs typeface="Times New Roman" panose="02020603050405020304" pitchFamily="18" charset="0"/>
              </a:rPr>
              <a:t>c year</a:t>
            </a:r>
            <a:r>
              <a:rPr lang="en-US" sz="2400" dirty="0">
                <a:effectLst/>
                <a:latin typeface="Calibri" panose="020F0502020204030204" pitchFamily="34" charset="0"/>
                <a:ea typeface="Malgun Gothic" panose="020B0503020000020004" pitchFamily="34" charset="-127"/>
                <a:cs typeface="Times New Roman" panose="02020603050405020304" pitchFamily="18" charset="0"/>
              </a:rPr>
              <a:t>, we had around 28</a:t>
            </a:r>
            <a:r>
              <a:rPr lang="en-US" sz="2400" dirty="0">
                <a:latin typeface="Calibri" panose="020F0502020204030204" pitchFamily="34" charset="0"/>
                <a:ea typeface="Malgun Gothic" panose="020B0503020000020004" pitchFamily="34" charset="-127"/>
                <a:cs typeface="Times New Roman" panose="02020603050405020304" pitchFamily="18" charset="0"/>
              </a:rPr>
              <a:t> interns </a:t>
            </a:r>
            <a:r>
              <a:rPr lang="en-US" sz="2400" dirty="0">
                <a:effectLst/>
                <a:latin typeface="Calibri" panose="020F0502020204030204" pitchFamily="34" charset="0"/>
                <a:ea typeface="Malgun Gothic" panose="020B0503020000020004" pitchFamily="34" charset="-127"/>
                <a:cs typeface="Times New Roman" panose="02020603050405020304" pitchFamily="18" charset="0"/>
              </a:rPr>
              <a:t>at Daybreak University Couples and Family Therapy Center (CFCC &amp; CFTC), and they met about 2-10 clients weekly.</a:t>
            </a:r>
            <a:endParaRPr lang="en-US" sz="2400" b="1" dirty="0">
              <a:effectLst/>
              <a:latin typeface="Calibri" panose="020F0502020204030204" pitchFamily="34" charset="0"/>
              <a:ea typeface="Malgun Gothic" panose="020B0503020000020004" pitchFamily="34" charset="-127"/>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2400" b="1" dirty="0">
              <a:latin typeface="Calibri" panose="020F0502020204030204" pitchFamily="34" charset="0"/>
              <a:ea typeface="Malgun Gothic" panose="020B0503020000020004" pitchFamily="34" charset="-127"/>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200" b="1" dirty="0">
                <a:latin typeface="Calibri" panose="020F0502020204030204" pitchFamily="34" charset="0"/>
                <a:ea typeface="Calibri" panose="020F0502020204030204" pitchFamily="34" charset="0"/>
                <a:cs typeface="Calibri" panose="020F0502020204030204" pitchFamily="34" charset="0"/>
              </a:rPr>
              <a:t>CFCC Client Race: </a:t>
            </a:r>
            <a:r>
              <a:rPr lang="en-US" sz="2200" dirty="0">
                <a:effectLst/>
                <a:latin typeface="Calibri" panose="020F0502020204030204" pitchFamily="34" charset="0"/>
                <a:ea typeface="Calibri" panose="020F0502020204030204" pitchFamily="34" charset="0"/>
                <a:cs typeface="Calibri" panose="020F0502020204030204" pitchFamily="34" charset="0"/>
              </a:rPr>
              <a:t>Asian </a:t>
            </a:r>
            <a:r>
              <a:rPr lang="en-US" sz="2200" dirty="0">
                <a:latin typeface="Calibri" panose="020F0502020204030204" pitchFamily="34" charset="0"/>
                <a:ea typeface="Calibri" panose="020F0502020204030204" pitchFamily="34" charset="0"/>
                <a:cs typeface="Calibri" panose="020F0502020204030204" pitchFamily="34" charset="0"/>
              </a:rPr>
              <a:t>80</a:t>
            </a:r>
            <a:r>
              <a:rPr lang="en-US" sz="2200" dirty="0">
                <a:effectLst/>
                <a:latin typeface="Calibri" panose="020F0502020204030204" pitchFamily="34" charset="0"/>
                <a:ea typeface="Calibri" panose="020F0502020204030204" pitchFamily="34" charset="0"/>
                <a:cs typeface="Calibri" panose="020F0502020204030204" pitchFamily="34" charset="0"/>
              </a:rPr>
              <a:t>%, White 10%, Hispanic/Latino 9%, Black or African American 1%, Middle Eastern 0%, Multiracial 0%, and Unreported 0%</a:t>
            </a:r>
          </a:p>
          <a:p>
            <a:pPr marL="342900" marR="0" lvl="0" indent="-342900">
              <a:lnSpc>
                <a:spcPct val="107000"/>
              </a:lnSpc>
              <a:spcBef>
                <a:spcPts val="0"/>
              </a:spcBef>
              <a:spcAft>
                <a:spcPts val="0"/>
              </a:spcAft>
              <a:buFont typeface="Symbol" panose="05050102010706020507" pitchFamily="18" charset="2"/>
              <a:buChar char=""/>
            </a:pPr>
            <a:endParaRPr lang="en-US" sz="2200" dirty="0">
              <a:effectLst/>
              <a:latin typeface="Calibri" panose="020F0502020204030204" pitchFamily="34" charset="0"/>
              <a:ea typeface="Calibri" panose="020F0502020204030204" pitchFamily="34" charset="0"/>
              <a:cs typeface="Calibri" panose="020F0502020204030204" pitchFamily="34" charset="0"/>
            </a:endParaRPr>
          </a:p>
          <a:p>
            <a:pPr lvl="0">
              <a:lnSpc>
                <a:spcPct val="107000"/>
              </a:lnSpc>
              <a:spcBef>
                <a:spcPts val="0"/>
              </a:spcBef>
              <a:buFont typeface="Symbol" panose="05050102010706020507" pitchFamily="18" charset="2"/>
              <a:buChar char=""/>
            </a:pPr>
            <a:r>
              <a:rPr lang="en-US" sz="2200" b="1" dirty="0">
                <a:latin typeface="Calibri" panose="020F0502020204030204" pitchFamily="34" charset="0"/>
                <a:ea typeface="Calibri" panose="020F0502020204030204" pitchFamily="34" charset="0"/>
                <a:cs typeface="Calibri" panose="020F0502020204030204" pitchFamily="34" charset="0"/>
              </a:rPr>
              <a:t>CFTC Client Race: </a:t>
            </a:r>
            <a:r>
              <a:rPr lang="en-US" sz="2200" dirty="0">
                <a:latin typeface="Calibri" panose="020F0502020204030204" pitchFamily="34" charset="0"/>
                <a:ea typeface="Calibri" panose="020F0502020204030204" pitchFamily="34" charset="0"/>
                <a:cs typeface="Calibri" panose="020F0502020204030204" pitchFamily="34" charset="0"/>
              </a:rPr>
              <a:t>Asian 35%, White 26%, Hispanic/Latino 12%, Black or African American 5% , Middle Eastern 4%, Multiracial 7% , and Unreported 11%.</a:t>
            </a:r>
            <a:endParaRPr lang="en-US" sz="2200" b="1" dirty="0">
              <a:effectLst/>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800"/>
              </a:spcAft>
              <a:buFont typeface="Calibri" panose="020F0502020204030204" pitchFamily="34" charset="0"/>
              <a:buChar char="-"/>
            </a:pPr>
            <a:endParaRPr lang="en-US" sz="1800" dirty="0">
              <a:effectLst/>
              <a:latin typeface="Calibri" panose="020F0502020204030204" pitchFamily="34"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903758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B4493-56D3-147A-FD5F-6FB087537C80}"/>
              </a:ext>
            </a:extLst>
          </p:cNvPr>
          <p:cNvSpPr>
            <a:spLocks noGrp="1"/>
          </p:cNvSpPr>
          <p:nvPr>
            <p:ph type="title"/>
          </p:nvPr>
        </p:nvSpPr>
        <p:spPr>
          <a:xfrm>
            <a:off x="677334" y="355158"/>
            <a:ext cx="8596668" cy="1320800"/>
          </a:xfrm>
        </p:spPr>
        <p:txBody>
          <a:bodyPr>
            <a:normAutofit/>
          </a:bodyPr>
          <a:lstStyle/>
          <a:p>
            <a:pPr algn="ctr"/>
            <a:r>
              <a:rPr lang="en-US" b="1" dirty="0"/>
              <a:t>Program Changes/Improvements</a:t>
            </a:r>
            <a:br>
              <a:rPr lang="en-US" b="1" dirty="0"/>
            </a:br>
            <a:r>
              <a:rPr lang="en-US" b="1" dirty="0"/>
              <a:t>MA Program</a:t>
            </a:r>
          </a:p>
        </p:txBody>
      </p:sp>
      <p:sp>
        <p:nvSpPr>
          <p:cNvPr id="3" name="Content Placeholder 2">
            <a:extLst>
              <a:ext uri="{FF2B5EF4-FFF2-40B4-BE49-F238E27FC236}">
                <a16:creationId xmlns:a16="http://schemas.microsoft.com/office/drawing/2014/main" id="{CE1B0706-ABA5-5229-7C4B-6636BC17D5CE}"/>
              </a:ext>
            </a:extLst>
          </p:cNvPr>
          <p:cNvSpPr>
            <a:spLocks noGrp="1"/>
          </p:cNvSpPr>
          <p:nvPr>
            <p:ph sz="half" idx="1"/>
          </p:nvPr>
        </p:nvSpPr>
        <p:spPr/>
        <p:txBody>
          <a:bodyPr>
            <a:normAutofit fontScale="85000" lnSpcReduction="10000"/>
          </a:bodyPr>
          <a:lstStyle/>
          <a:p>
            <a:pPr marL="0" indent="0" algn="ctr">
              <a:buNone/>
            </a:pPr>
            <a:r>
              <a:rPr lang="en-US" u="sng" dirty="0"/>
              <a:t>Based On COI Feedback/Input</a:t>
            </a:r>
          </a:p>
          <a:p>
            <a:r>
              <a:rPr lang="en-US" dirty="0"/>
              <a:t>Reviewed Student Monitoring and Progress Report.</a:t>
            </a:r>
          </a:p>
          <a:p>
            <a:pPr marL="0" indent="0">
              <a:buNone/>
            </a:pPr>
            <a:endParaRPr lang="en-US" dirty="0"/>
          </a:p>
          <a:p>
            <a:pPr marL="0" indent="0" algn="ctr">
              <a:buNone/>
            </a:pPr>
            <a:r>
              <a:rPr lang="en-US" u="sng" dirty="0"/>
              <a:t>Based on Survey Data </a:t>
            </a:r>
          </a:p>
          <a:p>
            <a:r>
              <a:rPr lang="en-US" dirty="0"/>
              <a:t>In the process of developing more asynchronous online courses so students could have more options to take courses. </a:t>
            </a:r>
          </a:p>
          <a:p>
            <a:r>
              <a:rPr lang="en-US" dirty="0"/>
              <a:t>Curriculum committee reviewed Trauma class and added the Suicide Prevention content.</a:t>
            </a:r>
          </a:p>
          <a:p>
            <a:r>
              <a:rPr lang="en-US" dirty="0"/>
              <a:t>Have diverse supervisors for 7900. </a:t>
            </a:r>
          </a:p>
          <a:p>
            <a:r>
              <a:rPr lang="en-US" dirty="0"/>
              <a:t>Have more environment resources, accessible library, </a:t>
            </a:r>
            <a:r>
              <a:rPr lang="en-US" dirty="0" err="1"/>
              <a:t>ebook</a:t>
            </a:r>
            <a:r>
              <a:rPr lang="en-US" dirty="0"/>
              <a:t>, technology, etc. </a:t>
            </a:r>
          </a:p>
        </p:txBody>
      </p:sp>
      <p:sp>
        <p:nvSpPr>
          <p:cNvPr id="4" name="Content Placeholder 3">
            <a:extLst>
              <a:ext uri="{FF2B5EF4-FFF2-40B4-BE49-F238E27FC236}">
                <a16:creationId xmlns:a16="http://schemas.microsoft.com/office/drawing/2014/main" id="{A8D20432-FBAA-E26F-6015-964955B994B5}"/>
              </a:ext>
            </a:extLst>
          </p:cNvPr>
          <p:cNvSpPr>
            <a:spLocks noGrp="1"/>
          </p:cNvSpPr>
          <p:nvPr>
            <p:ph sz="half" idx="2"/>
          </p:nvPr>
        </p:nvSpPr>
        <p:spPr>
          <a:xfrm>
            <a:off x="5083707" y="2160589"/>
            <a:ext cx="5133022" cy="3880773"/>
          </a:xfrm>
        </p:spPr>
        <p:txBody>
          <a:bodyPr>
            <a:normAutofit fontScale="85000" lnSpcReduction="10000"/>
          </a:bodyPr>
          <a:lstStyle/>
          <a:p>
            <a:pPr marL="0" indent="0" algn="ctr">
              <a:buNone/>
            </a:pPr>
            <a:r>
              <a:rPr lang="en-US" u="sng" dirty="0"/>
              <a:t>Based On Graduate Achievement Data</a:t>
            </a:r>
          </a:p>
          <a:p>
            <a:pPr marL="0" indent="0">
              <a:buNone/>
            </a:pPr>
            <a:endParaRPr lang="en-US" dirty="0"/>
          </a:p>
          <a:p>
            <a:r>
              <a:rPr lang="en-US" dirty="0"/>
              <a:t>COAMFTE tracking licensure for benchmarking instead of National Exam Pass rate.  </a:t>
            </a:r>
          </a:p>
          <a:p>
            <a:pPr>
              <a:lnSpc>
                <a:spcPct val="120000"/>
              </a:lnSpc>
            </a:pPr>
            <a:r>
              <a:rPr lang="en-US" b="1" dirty="0"/>
              <a:t>10 MFT graduates achieved the Associate Marriage and Family Therapist (AMFT) in California and in other State.</a:t>
            </a:r>
          </a:p>
          <a:p>
            <a:pPr marL="0" indent="0">
              <a:lnSpc>
                <a:spcPct val="120000"/>
              </a:lnSpc>
              <a:buNone/>
            </a:pPr>
            <a:endParaRPr lang="en-US" dirty="0"/>
          </a:p>
          <a:p>
            <a:pPr marL="0" indent="0" algn="ctr">
              <a:buNone/>
            </a:pPr>
            <a:r>
              <a:rPr lang="en-US" u="sng" dirty="0"/>
              <a:t>Based on SLO Data</a:t>
            </a:r>
          </a:p>
          <a:p>
            <a:r>
              <a:rPr lang="en-US" dirty="0"/>
              <a:t>No changes required at this time.</a:t>
            </a:r>
          </a:p>
        </p:txBody>
      </p:sp>
    </p:spTree>
    <p:extLst>
      <p:ext uri="{BB962C8B-B14F-4D97-AF65-F5344CB8AC3E}">
        <p14:creationId xmlns:p14="http://schemas.microsoft.com/office/powerpoint/2010/main" val="189538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fade">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animEffect transition="in" filter="fade">
                                      <p:cBhvr>
                                        <p:cTn id="40"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C4F9F-3187-0684-6004-CD57AD83B782}"/>
              </a:ext>
            </a:extLst>
          </p:cNvPr>
          <p:cNvSpPr>
            <a:spLocks noGrp="1"/>
          </p:cNvSpPr>
          <p:nvPr>
            <p:ph type="title"/>
          </p:nvPr>
        </p:nvSpPr>
        <p:spPr/>
        <p:txBody>
          <a:bodyPr>
            <a:normAutofit/>
          </a:bodyPr>
          <a:lstStyle/>
          <a:p>
            <a:pPr algn="ctr"/>
            <a:r>
              <a:rPr lang="en-US" sz="4000" b="1" dirty="0"/>
              <a:t>Final remarks &amp; Next Steps</a:t>
            </a:r>
          </a:p>
        </p:txBody>
      </p:sp>
      <p:sp>
        <p:nvSpPr>
          <p:cNvPr id="3" name="Content Placeholder 2">
            <a:extLst>
              <a:ext uri="{FF2B5EF4-FFF2-40B4-BE49-F238E27FC236}">
                <a16:creationId xmlns:a16="http://schemas.microsoft.com/office/drawing/2014/main" id="{789AF5C7-E338-0857-53DD-A1BDCC74D319}"/>
              </a:ext>
            </a:extLst>
          </p:cNvPr>
          <p:cNvSpPr>
            <a:spLocks noGrp="1"/>
          </p:cNvSpPr>
          <p:nvPr>
            <p:ph idx="1"/>
          </p:nvPr>
        </p:nvSpPr>
        <p:spPr>
          <a:xfrm>
            <a:off x="677334" y="1723268"/>
            <a:ext cx="9527370" cy="4351529"/>
          </a:xfrm>
        </p:spPr>
        <p:txBody>
          <a:bodyPr>
            <a:noAutofit/>
          </a:bodyPr>
          <a:lstStyle/>
          <a:p>
            <a:r>
              <a:rPr lang="en-US" sz="2400" dirty="0"/>
              <a:t>Annual Retreat slides and all the aggregated data is uploaded on our website under MFT Program </a:t>
            </a:r>
          </a:p>
          <a:p>
            <a:r>
              <a:rPr lang="en-US" sz="2400" dirty="0"/>
              <a:t>Program Director will share this slide presentation with COI’s.</a:t>
            </a:r>
          </a:p>
          <a:p>
            <a:r>
              <a:rPr lang="en-US" sz="2400" dirty="0"/>
              <a:t>Program Director requests feedback about this Retreat meeting.</a:t>
            </a:r>
          </a:p>
          <a:p>
            <a:r>
              <a:rPr lang="en-US" sz="2400" dirty="0"/>
              <a:t>Special Lecture by Dr. Harville and Dr. Helen recorded link will be sent via email today. </a:t>
            </a:r>
          </a:p>
        </p:txBody>
      </p:sp>
    </p:spTree>
    <p:extLst>
      <p:ext uri="{BB962C8B-B14F-4D97-AF65-F5344CB8AC3E}">
        <p14:creationId xmlns:p14="http://schemas.microsoft.com/office/powerpoint/2010/main" val="72430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FCF3F-6003-73E3-03E3-056FAFB95773}"/>
              </a:ext>
            </a:extLst>
          </p:cNvPr>
          <p:cNvSpPr>
            <a:spLocks noGrp="1"/>
          </p:cNvSpPr>
          <p:nvPr>
            <p:ph type="title"/>
          </p:nvPr>
        </p:nvSpPr>
        <p:spPr/>
        <p:txBody>
          <a:bodyPr/>
          <a:lstStyle/>
          <a:p>
            <a:pPr algn="ctr"/>
            <a:r>
              <a:rPr lang="en-US" sz="4400" b="1" dirty="0"/>
              <a:t>Welcome  &amp; Check-in</a:t>
            </a:r>
            <a:endParaRPr lang="en-US" b="1" dirty="0"/>
          </a:p>
        </p:txBody>
      </p:sp>
      <p:sp>
        <p:nvSpPr>
          <p:cNvPr id="3" name="Content Placeholder 2">
            <a:extLst>
              <a:ext uri="{FF2B5EF4-FFF2-40B4-BE49-F238E27FC236}">
                <a16:creationId xmlns:a16="http://schemas.microsoft.com/office/drawing/2014/main" id="{CC6AF41A-B0B1-47BC-A4A4-6D89FAD1337E}"/>
              </a:ext>
            </a:extLst>
          </p:cNvPr>
          <p:cNvSpPr>
            <a:spLocks noGrp="1"/>
          </p:cNvSpPr>
          <p:nvPr>
            <p:ph idx="1"/>
          </p:nvPr>
        </p:nvSpPr>
        <p:spPr/>
        <p:txBody>
          <a:bodyPr>
            <a:normAutofit/>
          </a:bodyPr>
          <a:lstStyle/>
          <a:p>
            <a:pPr lvl="0"/>
            <a:r>
              <a:rPr lang="en-US" dirty="0"/>
              <a:t>Welcome to our Annual MFT Retreat</a:t>
            </a:r>
          </a:p>
          <a:p>
            <a:pPr lvl="0"/>
            <a:r>
              <a:rPr lang="en-US" dirty="0"/>
              <a:t>Check in</a:t>
            </a:r>
          </a:p>
          <a:p>
            <a:pPr lvl="0"/>
            <a:r>
              <a:rPr lang="en-US" dirty="0"/>
              <a:t>Communities of Interest (COI’s)</a:t>
            </a:r>
          </a:p>
          <a:p>
            <a:pPr lvl="0"/>
            <a:r>
              <a:rPr lang="en-US" dirty="0"/>
              <a:t>Administrators</a:t>
            </a:r>
          </a:p>
          <a:p>
            <a:pPr lvl="0"/>
            <a:r>
              <a:rPr lang="en-US" dirty="0"/>
              <a:t>Faculty(Core and Adjunct Faculty)</a:t>
            </a:r>
          </a:p>
          <a:p>
            <a:pPr lvl="0"/>
            <a:r>
              <a:rPr lang="en-US" dirty="0"/>
              <a:t>Program Clinical Supervisors</a:t>
            </a:r>
          </a:p>
          <a:p>
            <a:r>
              <a:rPr lang="en-US" dirty="0"/>
              <a:t>Students</a:t>
            </a:r>
          </a:p>
          <a:p>
            <a:pPr lvl="0"/>
            <a:r>
              <a:rPr lang="en-US" dirty="0"/>
              <a:t>Graduates</a:t>
            </a:r>
          </a:p>
          <a:p>
            <a:pPr lvl="0"/>
            <a:r>
              <a:rPr lang="en-US" dirty="0"/>
              <a:t>Staff</a:t>
            </a:r>
          </a:p>
          <a:p>
            <a:endParaRPr lang="en-US" dirty="0"/>
          </a:p>
        </p:txBody>
      </p:sp>
    </p:spTree>
    <p:extLst>
      <p:ext uri="{BB962C8B-B14F-4D97-AF65-F5344CB8AC3E}">
        <p14:creationId xmlns:p14="http://schemas.microsoft.com/office/powerpoint/2010/main" val="39610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6EBCF-6AAA-B73F-FB1D-D73FDC15AE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B73642-AE8A-4771-6ECB-37FBFEA977BF}"/>
              </a:ext>
            </a:extLst>
          </p:cNvPr>
          <p:cNvSpPr>
            <a:spLocks noGrp="1"/>
          </p:cNvSpPr>
          <p:nvPr>
            <p:ph type="title"/>
          </p:nvPr>
        </p:nvSpPr>
        <p:spPr>
          <a:xfrm>
            <a:off x="179832" y="2160589"/>
            <a:ext cx="10515600" cy="3982431"/>
          </a:xfrm>
        </p:spPr>
        <p:txBody>
          <a:bodyPr>
            <a:normAutofit/>
          </a:bodyPr>
          <a:lstStyle/>
          <a:p>
            <a:pPr algn="ctr"/>
            <a:r>
              <a:rPr lang="en-US" b="1" dirty="0"/>
              <a:t>Thank You for participating in</a:t>
            </a:r>
            <a:br>
              <a:rPr lang="en-US" b="1" dirty="0"/>
            </a:br>
            <a:r>
              <a:rPr lang="en-US" b="1" dirty="0"/>
              <a:t>2026 Annual Retreat for MA MFT Program</a:t>
            </a:r>
            <a:br>
              <a:rPr lang="en-US" b="1" dirty="0"/>
            </a:br>
            <a:br>
              <a:rPr lang="en-US" b="1" dirty="0"/>
            </a:br>
            <a:endParaRPr lang="en-US" b="1" dirty="0"/>
          </a:p>
        </p:txBody>
      </p:sp>
      <p:sp>
        <p:nvSpPr>
          <p:cNvPr id="3" name="Content Placeholder 2">
            <a:extLst>
              <a:ext uri="{FF2B5EF4-FFF2-40B4-BE49-F238E27FC236}">
                <a16:creationId xmlns:a16="http://schemas.microsoft.com/office/drawing/2014/main" id="{2A9442CD-30D8-92CF-EFF6-46C0AEC1A070}"/>
              </a:ext>
            </a:extLst>
          </p:cNvPr>
          <p:cNvSpPr>
            <a:spLocks noGrp="1"/>
          </p:cNvSpPr>
          <p:nvPr>
            <p:ph sz="half" idx="1"/>
          </p:nvPr>
        </p:nvSpPr>
        <p:spPr/>
        <p:txBody>
          <a:bodyPr>
            <a:normAutofit/>
          </a:bodyPr>
          <a:lstStyle/>
          <a:p>
            <a:pPr marL="0" indent="0">
              <a:buNone/>
            </a:pPr>
            <a:endParaRPr lang="en-US" dirty="0"/>
          </a:p>
          <a:p>
            <a:endParaRPr lang="en-US" dirty="0"/>
          </a:p>
        </p:txBody>
      </p:sp>
    </p:spTree>
    <p:extLst>
      <p:ext uri="{BB962C8B-B14F-4D97-AF65-F5344CB8AC3E}">
        <p14:creationId xmlns:p14="http://schemas.microsoft.com/office/powerpoint/2010/main" val="3872773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DF1F7-4001-C9C2-EECF-7C4371C617F0}"/>
              </a:ext>
            </a:extLst>
          </p:cNvPr>
          <p:cNvSpPr>
            <a:spLocks noGrp="1"/>
          </p:cNvSpPr>
          <p:nvPr>
            <p:ph type="title"/>
          </p:nvPr>
        </p:nvSpPr>
        <p:spPr/>
        <p:txBody>
          <a:bodyPr>
            <a:normAutofit fontScale="90000"/>
          </a:bodyPr>
          <a:lstStyle/>
          <a:p>
            <a:pPr algn="ctr"/>
            <a:r>
              <a:rPr lang="en-US" sz="4400" b="1" dirty="0"/>
              <a:t>Program Updates &amp; </a:t>
            </a:r>
            <a:br>
              <a:rPr lang="en-US" sz="4400" b="1" dirty="0"/>
            </a:br>
            <a:r>
              <a:rPr lang="en-US" sz="4400" b="1" dirty="0"/>
              <a:t>Accreditation Status</a:t>
            </a:r>
            <a:endParaRPr lang="en-US" b="1" dirty="0"/>
          </a:p>
        </p:txBody>
      </p:sp>
      <p:sp>
        <p:nvSpPr>
          <p:cNvPr id="3" name="Content Placeholder 2">
            <a:extLst>
              <a:ext uri="{FF2B5EF4-FFF2-40B4-BE49-F238E27FC236}">
                <a16:creationId xmlns:a16="http://schemas.microsoft.com/office/drawing/2014/main" id="{2932128C-88D6-BD27-E3AA-6A0B39D2B99E}"/>
              </a:ext>
            </a:extLst>
          </p:cNvPr>
          <p:cNvSpPr>
            <a:spLocks noGrp="1"/>
          </p:cNvSpPr>
          <p:nvPr>
            <p:ph idx="1"/>
          </p:nvPr>
        </p:nvSpPr>
        <p:spPr>
          <a:xfrm>
            <a:off x="677334" y="2107096"/>
            <a:ext cx="8596668" cy="4579951"/>
          </a:xfrm>
        </p:spPr>
        <p:txBody>
          <a:bodyPr>
            <a:normAutofit fontScale="92500" lnSpcReduction="20000"/>
          </a:bodyPr>
          <a:lstStyle/>
          <a:p>
            <a:r>
              <a:rPr lang="en-US" dirty="0"/>
              <a:t>2025 Annual Surveys are updated on the website. </a:t>
            </a:r>
            <a:r>
              <a:rPr lang="en-US" dirty="0">
                <a:hlinkClick r:id="rId2"/>
              </a:rPr>
              <a:t>https://daybreak.edu/academic/MFTprogram.html</a:t>
            </a:r>
            <a:endParaRPr lang="en-US" dirty="0"/>
          </a:p>
          <a:p>
            <a:endParaRPr lang="en-US" dirty="0"/>
          </a:p>
          <a:p>
            <a:endParaRPr lang="en-US" dirty="0"/>
          </a:p>
          <a:p>
            <a:pPr marL="0" indent="0">
              <a:buNone/>
            </a:pPr>
            <a:endParaRPr lang="en-US" dirty="0"/>
          </a:p>
          <a:p>
            <a:endParaRPr lang="en-US" dirty="0"/>
          </a:p>
          <a:p>
            <a:endParaRPr lang="en-US" dirty="0"/>
          </a:p>
          <a:p>
            <a:endParaRPr lang="en-US" dirty="0"/>
          </a:p>
          <a:p>
            <a:endParaRPr lang="en-US" dirty="0"/>
          </a:p>
          <a:p>
            <a:endParaRPr lang="en-US" dirty="0"/>
          </a:p>
          <a:p>
            <a:pPr marL="0" indent="0">
              <a:buNone/>
            </a:pPr>
            <a:endParaRPr lang="en-US" dirty="0"/>
          </a:p>
          <a:p>
            <a:r>
              <a:rPr lang="en-US" dirty="0"/>
              <a:t>2024 Fall COAMFTE Meeting Decision:</a:t>
            </a:r>
          </a:p>
          <a:p>
            <a:pPr marL="0" indent="0">
              <a:buNone/>
            </a:pPr>
            <a:r>
              <a:rPr lang="en-US" dirty="0"/>
              <a:t>  Daybreak university M.A. MFT Program received </a:t>
            </a:r>
          </a:p>
          <a:p>
            <a:pPr marL="0" indent="0">
              <a:buNone/>
            </a:pPr>
            <a:r>
              <a:rPr lang="en-US" dirty="0"/>
              <a:t>  the Full Accreditation given until 2029.</a:t>
            </a:r>
          </a:p>
          <a:p>
            <a:pPr marL="0" indent="0">
              <a:buNone/>
            </a:pPr>
            <a:endParaRPr lang="en-US" dirty="0"/>
          </a:p>
        </p:txBody>
      </p:sp>
      <p:pic>
        <p:nvPicPr>
          <p:cNvPr id="5" name="Picture 4">
            <a:extLst>
              <a:ext uri="{FF2B5EF4-FFF2-40B4-BE49-F238E27FC236}">
                <a16:creationId xmlns:a16="http://schemas.microsoft.com/office/drawing/2014/main" id="{A58D9B58-E879-E30A-3648-3F3D266AB589}"/>
              </a:ext>
            </a:extLst>
          </p:cNvPr>
          <p:cNvPicPr>
            <a:picLocks noChangeAspect="1"/>
          </p:cNvPicPr>
          <p:nvPr/>
        </p:nvPicPr>
        <p:blipFill>
          <a:blip r:embed="rId3"/>
          <a:stretch>
            <a:fillRect/>
          </a:stretch>
        </p:blipFill>
        <p:spPr>
          <a:xfrm>
            <a:off x="788651" y="2776065"/>
            <a:ext cx="2893721" cy="2595668"/>
          </a:xfrm>
          <a:prstGeom prst="rect">
            <a:avLst/>
          </a:prstGeom>
        </p:spPr>
      </p:pic>
      <p:pic>
        <p:nvPicPr>
          <p:cNvPr id="7" name="Picture 6">
            <a:extLst>
              <a:ext uri="{FF2B5EF4-FFF2-40B4-BE49-F238E27FC236}">
                <a16:creationId xmlns:a16="http://schemas.microsoft.com/office/drawing/2014/main" id="{C9C5C5A0-1BF2-141D-0AD4-85EEF19E17CA}"/>
              </a:ext>
            </a:extLst>
          </p:cNvPr>
          <p:cNvPicPr>
            <a:picLocks noChangeAspect="1"/>
          </p:cNvPicPr>
          <p:nvPr/>
        </p:nvPicPr>
        <p:blipFill>
          <a:blip r:embed="rId4"/>
          <a:srcRect r="894"/>
          <a:stretch>
            <a:fillRect/>
          </a:stretch>
        </p:blipFill>
        <p:spPr>
          <a:xfrm>
            <a:off x="4285753" y="2722703"/>
            <a:ext cx="5274268" cy="2718295"/>
          </a:xfrm>
          <a:prstGeom prst="rect">
            <a:avLst/>
          </a:prstGeom>
        </p:spPr>
      </p:pic>
    </p:spTree>
    <p:extLst>
      <p:ext uri="{BB962C8B-B14F-4D97-AF65-F5344CB8AC3E}">
        <p14:creationId xmlns:p14="http://schemas.microsoft.com/office/powerpoint/2010/main" val="91779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0" end="10"/>
                                            </p:txEl>
                                          </p:spTgt>
                                        </p:tgtEl>
                                        <p:attrNameLst>
                                          <p:attrName>style.visibility</p:attrName>
                                        </p:attrNameLst>
                                      </p:cBhvr>
                                      <p:to>
                                        <p:strVal val="visible"/>
                                      </p:to>
                                    </p:set>
                                    <p:animEffect transition="in" filter="fade">
                                      <p:cBhvr>
                                        <p:cTn id="12" dur="500"/>
                                        <p:tgtEl>
                                          <p:spTgt spid="3">
                                            <p:txEl>
                                              <p:pRg st="10" end="1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animEffect transition="in" filter="fade">
                                      <p:cBhvr>
                                        <p:cTn id="17" dur="500"/>
                                        <p:tgtEl>
                                          <p:spTgt spid="3">
                                            <p:txEl>
                                              <p:pRg st="11" end="1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2" end="12"/>
                                            </p:txEl>
                                          </p:spTgt>
                                        </p:tgtEl>
                                        <p:attrNameLst>
                                          <p:attrName>style.visibility</p:attrName>
                                        </p:attrNameLst>
                                      </p:cBhvr>
                                      <p:to>
                                        <p:strVal val="visible"/>
                                      </p:to>
                                    </p:set>
                                    <p:animEffect transition="in" filter="fade">
                                      <p:cBhvr>
                                        <p:cTn id="2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DF1F7-4001-C9C2-EECF-7C4371C617F0}"/>
              </a:ext>
            </a:extLst>
          </p:cNvPr>
          <p:cNvSpPr>
            <a:spLocks noGrp="1"/>
          </p:cNvSpPr>
          <p:nvPr>
            <p:ph type="title"/>
          </p:nvPr>
        </p:nvSpPr>
        <p:spPr>
          <a:xfrm>
            <a:off x="706270" y="268147"/>
            <a:ext cx="8596668" cy="1320800"/>
          </a:xfrm>
        </p:spPr>
        <p:txBody>
          <a:bodyPr>
            <a:normAutofit fontScale="90000"/>
          </a:bodyPr>
          <a:lstStyle/>
          <a:p>
            <a:pPr algn="ctr"/>
            <a:r>
              <a:rPr lang="en-US" sz="4400" b="1" dirty="0"/>
              <a:t>MA Program Mission </a:t>
            </a:r>
            <a:br>
              <a:rPr lang="en-US" sz="4400" b="1" dirty="0"/>
            </a:br>
            <a:r>
              <a:rPr lang="en-US" sz="4400" b="1" dirty="0"/>
              <a:t>and Program Goals (PG’s)</a:t>
            </a:r>
            <a:endParaRPr lang="en-US" b="1" dirty="0"/>
          </a:p>
        </p:txBody>
      </p:sp>
      <p:sp>
        <p:nvSpPr>
          <p:cNvPr id="3" name="Content Placeholder 2">
            <a:extLst>
              <a:ext uri="{FF2B5EF4-FFF2-40B4-BE49-F238E27FC236}">
                <a16:creationId xmlns:a16="http://schemas.microsoft.com/office/drawing/2014/main" id="{2932128C-88D6-BD27-E3AA-6A0B39D2B99E}"/>
              </a:ext>
            </a:extLst>
          </p:cNvPr>
          <p:cNvSpPr>
            <a:spLocks noGrp="1"/>
          </p:cNvSpPr>
          <p:nvPr>
            <p:ph idx="1"/>
          </p:nvPr>
        </p:nvSpPr>
        <p:spPr>
          <a:xfrm>
            <a:off x="340489" y="1848774"/>
            <a:ext cx="9862595" cy="4667250"/>
          </a:xfrm>
        </p:spPr>
        <p:txBody>
          <a:bodyPr>
            <a:normAutofit lnSpcReduction="10000"/>
          </a:bodyPr>
          <a:lstStyle/>
          <a:p>
            <a:pPr algn="just"/>
            <a:r>
              <a:rPr lang="en-US" sz="2000" b="1" dirty="0"/>
              <a:t>Mission: </a:t>
            </a:r>
            <a:r>
              <a:rPr lang="en-US" sz="2000" dirty="0"/>
              <a:t>The mission of the MA Program in Counseling with a Specialization in Marriage and Family Therapy at Daybreak University is to prepare students to be culturally competent, ethical, evidence-based, self-observing, and systemic marriage and family therapists.</a:t>
            </a:r>
          </a:p>
          <a:p>
            <a:r>
              <a:rPr lang="en-US" b="1" dirty="0"/>
              <a:t>PG# 1 </a:t>
            </a:r>
            <a:r>
              <a:rPr lang="en-US" dirty="0"/>
              <a:t>(Knowledge):</a:t>
            </a:r>
            <a:r>
              <a:rPr lang="en-US" b="1" dirty="0"/>
              <a:t> </a:t>
            </a:r>
            <a:r>
              <a:rPr lang="en-US" dirty="0"/>
              <a:t>The program will train students who demonstrate a foundational knowledge of marriage and family therapy theories, models, and interventions.</a:t>
            </a:r>
          </a:p>
          <a:p>
            <a:r>
              <a:rPr lang="en-US" b="1" dirty="0"/>
              <a:t>PG#2 </a:t>
            </a:r>
            <a:r>
              <a:rPr lang="en-US" dirty="0"/>
              <a:t>(Practice): The program will train students who demonstrate a foundational competence to practice marriage and family therapy.</a:t>
            </a:r>
          </a:p>
          <a:p>
            <a:r>
              <a:rPr lang="en-US" b="1" dirty="0"/>
              <a:t>PG #3</a:t>
            </a:r>
            <a:r>
              <a:rPr lang="en-US" dirty="0"/>
              <a:t> (Diversity): The program will train students to practice MFT from a self-reflective and cultural competence foundation with a variety of diverse clients.</a:t>
            </a:r>
          </a:p>
          <a:p>
            <a:r>
              <a:rPr lang="en-US" b="1" dirty="0"/>
              <a:t>PG #4</a:t>
            </a:r>
            <a:r>
              <a:rPr lang="en-US" dirty="0"/>
              <a:t> (Ethics): The program will train students who demonstrate competencies related to legal and professional ethics, standards of practice, and personal awareness in their clinical work. </a:t>
            </a:r>
          </a:p>
          <a:p>
            <a:r>
              <a:rPr lang="en-US" b="1" dirty="0"/>
              <a:t>PG #5</a:t>
            </a:r>
            <a:r>
              <a:rPr lang="en-US" dirty="0"/>
              <a:t> (Research): The program will train family therapists who can consume and contribute to research in the field of marriage and family therapy.</a:t>
            </a:r>
          </a:p>
          <a:p>
            <a:endParaRPr lang="en-US" dirty="0"/>
          </a:p>
          <a:p>
            <a:endParaRPr lang="en-US" dirty="0"/>
          </a:p>
          <a:p>
            <a:endParaRPr lang="en-US" dirty="0"/>
          </a:p>
        </p:txBody>
      </p:sp>
    </p:spTree>
    <p:extLst>
      <p:ext uri="{BB962C8B-B14F-4D97-AF65-F5344CB8AC3E}">
        <p14:creationId xmlns:p14="http://schemas.microsoft.com/office/powerpoint/2010/main" val="1496665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165"/>
            <a:ext cx="10515600" cy="1483995"/>
          </a:xfrm>
        </p:spPr>
        <p:txBody>
          <a:bodyPr>
            <a:normAutofit/>
          </a:bodyPr>
          <a:lstStyle/>
          <a:p>
            <a:pPr algn="ctr"/>
            <a:r>
              <a:rPr lang="en-US" sz="3600" b="1" dirty="0"/>
              <a:t>MA Program Goals (PG’s), Student Learning Outcomes (SLO’s), Targets &amp; Measure</a:t>
            </a:r>
          </a:p>
        </p:txBody>
      </p:sp>
      <p:sp>
        <p:nvSpPr>
          <p:cNvPr id="10" name="Content Placeholder 9"/>
          <p:cNvSpPr>
            <a:spLocks noGrp="1"/>
          </p:cNvSpPr>
          <p:nvPr>
            <p:ph sz="half" idx="1"/>
          </p:nvPr>
        </p:nvSpPr>
        <p:spPr>
          <a:xfrm>
            <a:off x="416689" y="1946988"/>
            <a:ext cx="5903088" cy="4459749"/>
          </a:xfrm>
        </p:spPr>
        <p:txBody>
          <a:bodyPr>
            <a:noAutofit/>
          </a:bodyPr>
          <a:lstStyle/>
          <a:p>
            <a:r>
              <a:rPr lang="en-US" sz="1800" b="1" dirty="0"/>
              <a:t>PG# 1 </a:t>
            </a:r>
            <a:r>
              <a:rPr lang="en-US" sz="1800" dirty="0"/>
              <a:t>(Knowledge):</a:t>
            </a:r>
            <a:r>
              <a:rPr lang="en-US" sz="1800" b="1" dirty="0"/>
              <a:t> </a:t>
            </a:r>
            <a:r>
              <a:rPr lang="en-US" sz="1800" dirty="0"/>
              <a:t>The program will train students who demonstrate a foundational knowledge of marriage and family therapy theories, models, and interventions.</a:t>
            </a:r>
          </a:p>
          <a:p>
            <a:r>
              <a:rPr lang="en-US" sz="1800" dirty="0"/>
              <a:t>(</a:t>
            </a:r>
            <a:r>
              <a:rPr lang="en-US" sz="1800" i="1" dirty="0"/>
              <a:t>COAMFTE Developmental Competency Component: </a:t>
            </a:r>
            <a:r>
              <a:rPr lang="en-US" sz="1800" b="1" i="1" dirty="0"/>
              <a:t>Knowledge </a:t>
            </a:r>
            <a:r>
              <a:rPr lang="en-US" sz="1800" i="1" dirty="0"/>
              <a:t>of the field)</a:t>
            </a:r>
          </a:p>
          <a:p>
            <a:r>
              <a:rPr lang="en-US" sz="1800" b="1" dirty="0"/>
              <a:t>Curriculum Alignment: </a:t>
            </a:r>
          </a:p>
          <a:p>
            <a:pPr marL="0" indent="0">
              <a:buNone/>
            </a:pPr>
            <a:r>
              <a:rPr lang="en-US" sz="1800" dirty="0"/>
              <a:t>    1. CFT 6010: Foundations of Marriage     </a:t>
            </a:r>
          </a:p>
          <a:p>
            <a:pPr marL="0" indent="0">
              <a:buNone/>
            </a:pPr>
            <a:r>
              <a:rPr lang="en-US" sz="1800" dirty="0"/>
              <a:t>        and Family Therapy</a:t>
            </a:r>
          </a:p>
          <a:p>
            <a:pPr marL="0" indent="0">
              <a:buNone/>
            </a:pPr>
            <a:r>
              <a:rPr lang="en-US" sz="1800" dirty="0"/>
              <a:t>    2. CFT 7000: Counseling and </a:t>
            </a:r>
          </a:p>
          <a:p>
            <a:pPr marL="0" indent="0">
              <a:buNone/>
            </a:pPr>
            <a:r>
              <a:rPr lang="en-US" sz="1800" dirty="0"/>
              <a:t>        Psychotherapeutic Theories and </a:t>
            </a:r>
          </a:p>
          <a:p>
            <a:pPr marL="0" indent="0">
              <a:buNone/>
            </a:pPr>
            <a:r>
              <a:rPr lang="en-US" sz="1800" dirty="0"/>
              <a:t>        Techniques: IPCST</a:t>
            </a:r>
            <a:endParaRPr lang="en-US" sz="1800" i="1" dirty="0"/>
          </a:p>
        </p:txBody>
      </p:sp>
      <p:graphicFrame>
        <p:nvGraphicFramePr>
          <p:cNvPr id="9" name="Content Placeholder 8" descr="Vertical Box List diagram showing 3 groups arranged one below the other and bullet points are present under each group"/>
          <p:cNvGraphicFramePr>
            <a:graphicFrameLocks noGrp="1"/>
          </p:cNvGraphicFramePr>
          <p:nvPr>
            <p:ph sz="half" idx="2"/>
            <p:extLst>
              <p:ext uri="{D42A27DB-BD31-4B8C-83A1-F6EECF244321}">
                <p14:modId xmlns:p14="http://schemas.microsoft.com/office/powerpoint/2010/main" val="101328391"/>
              </p:ext>
            </p:extLst>
          </p:nvPr>
        </p:nvGraphicFramePr>
        <p:xfrm>
          <a:off x="6416042" y="2372199"/>
          <a:ext cx="5054598" cy="39014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728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fade">
                                      <p:cBhvr>
                                        <p:cTn id="32" dur="500"/>
                                        <p:tgtEl>
                                          <p:spTgt spid="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Effect transition="in" filter="fade">
                                      <p:cBhvr>
                                        <p:cTn id="37" dur="500"/>
                                        <p:tgtEl>
                                          <p:spTgt spid="1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xEl>
                                              <p:pRg st="7" end="7"/>
                                            </p:txEl>
                                          </p:spTgt>
                                        </p:tgtEl>
                                        <p:attrNameLst>
                                          <p:attrName>style.visibility</p:attrName>
                                        </p:attrNameLst>
                                      </p:cBhvr>
                                      <p:to>
                                        <p:strVal val="visible"/>
                                      </p:to>
                                    </p:set>
                                    <p:animEffect transition="in" filter="fade">
                                      <p:cBhvr>
                                        <p:cTn id="42" dur="500"/>
                                        <p:tgtEl>
                                          <p:spTgt spid="1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Graphic spid="9"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483995"/>
          </a:xfrm>
        </p:spPr>
        <p:txBody>
          <a:bodyPr>
            <a:normAutofit/>
          </a:bodyPr>
          <a:lstStyle/>
          <a:p>
            <a:pPr algn="ctr"/>
            <a:r>
              <a:rPr lang="en-US" sz="3600" b="1" dirty="0"/>
              <a:t>MA Program Goals (PG’s), Student Learning Outcomes (SLO’s), Targets &amp; Measure</a:t>
            </a:r>
          </a:p>
        </p:txBody>
      </p:sp>
      <p:sp>
        <p:nvSpPr>
          <p:cNvPr id="10" name="Content Placeholder 9"/>
          <p:cNvSpPr>
            <a:spLocks noGrp="1"/>
          </p:cNvSpPr>
          <p:nvPr>
            <p:ph sz="half" idx="1"/>
          </p:nvPr>
        </p:nvSpPr>
        <p:spPr>
          <a:xfrm>
            <a:off x="838200" y="2468879"/>
            <a:ext cx="5181600" cy="3757750"/>
          </a:xfrm>
        </p:spPr>
        <p:txBody>
          <a:bodyPr>
            <a:normAutofit lnSpcReduction="10000"/>
          </a:bodyPr>
          <a:lstStyle/>
          <a:p>
            <a:r>
              <a:rPr lang="en-US" b="1" dirty="0"/>
              <a:t>PG#2 </a:t>
            </a:r>
            <a:r>
              <a:rPr lang="en-US" dirty="0"/>
              <a:t>(Practice): The program will train students who demonstrate a foundational competence to practice marriage and family therapy.</a:t>
            </a:r>
          </a:p>
          <a:p>
            <a:endParaRPr lang="en-US" dirty="0"/>
          </a:p>
          <a:p>
            <a:r>
              <a:rPr lang="en-US" sz="1600" dirty="0"/>
              <a:t>(</a:t>
            </a:r>
            <a:r>
              <a:rPr lang="en-US" sz="2000" i="1" dirty="0"/>
              <a:t>COAMFTE Developmental Competency Component: </a:t>
            </a:r>
            <a:r>
              <a:rPr lang="en-US" sz="2000" b="1" i="1" dirty="0"/>
              <a:t>Practice</a:t>
            </a:r>
            <a:r>
              <a:rPr lang="en-US" sz="2000" i="1" dirty="0"/>
              <a:t>)</a:t>
            </a:r>
          </a:p>
          <a:p>
            <a:endParaRPr lang="en-US" sz="2000" i="1" dirty="0"/>
          </a:p>
          <a:p>
            <a:r>
              <a:rPr lang="en-US" sz="2000" b="1" dirty="0"/>
              <a:t>Curriculum Alignment: </a:t>
            </a:r>
            <a:br>
              <a:rPr lang="en-US" sz="2000" b="1" dirty="0"/>
            </a:br>
            <a:r>
              <a:rPr lang="en-US" sz="2000" dirty="0"/>
              <a:t>CFT 7900: Practicum in Couples and Family Therapy</a:t>
            </a:r>
            <a:r>
              <a:rPr lang="en-US" b="1" dirty="0"/>
              <a:t> </a:t>
            </a:r>
            <a:endParaRPr lang="en-US" sz="2000" b="1" dirty="0"/>
          </a:p>
          <a:p>
            <a:endParaRPr lang="en-US" sz="2400" i="1" dirty="0"/>
          </a:p>
        </p:txBody>
      </p:sp>
      <p:graphicFrame>
        <p:nvGraphicFramePr>
          <p:cNvPr id="9" name="Content Placeholder 8" descr="Vertical Box List diagram showing 3 groups arranged one below the other and bullet points are present under each group"/>
          <p:cNvGraphicFramePr>
            <a:graphicFrameLocks noGrp="1"/>
          </p:cNvGraphicFramePr>
          <p:nvPr>
            <p:ph sz="half" idx="2"/>
            <p:extLst>
              <p:ext uri="{D42A27DB-BD31-4B8C-83A1-F6EECF244321}">
                <p14:modId xmlns:p14="http://schemas.microsoft.com/office/powerpoint/2010/main" val="1295677657"/>
              </p:ext>
            </p:extLst>
          </p:nvPr>
        </p:nvGraphicFramePr>
        <p:xfrm>
          <a:off x="6172202" y="2377439"/>
          <a:ext cx="5181600" cy="39319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930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Graphic spid="9"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483995"/>
          </a:xfrm>
        </p:spPr>
        <p:txBody>
          <a:bodyPr>
            <a:normAutofit/>
          </a:bodyPr>
          <a:lstStyle/>
          <a:p>
            <a:pPr algn="ctr"/>
            <a:r>
              <a:rPr lang="en-US" sz="3600" b="1" dirty="0"/>
              <a:t>MA Program Goals (PG’s), Student Learning Outcomes (SLO’s), Targets &amp; Measure</a:t>
            </a:r>
          </a:p>
        </p:txBody>
      </p:sp>
      <p:sp>
        <p:nvSpPr>
          <p:cNvPr id="10" name="Content Placeholder 9"/>
          <p:cNvSpPr>
            <a:spLocks noGrp="1"/>
          </p:cNvSpPr>
          <p:nvPr>
            <p:ph sz="half" idx="1"/>
          </p:nvPr>
        </p:nvSpPr>
        <p:spPr>
          <a:xfrm>
            <a:off x="838200" y="2468879"/>
            <a:ext cx="5181600" cy="3944362"/>
          </a:xfrm>
        </p:spPr>
        <p:txBody>
          <a:bodyPr>
            <a:normAutofit fontScale="92500" lnSpcReduction="10000"/>
          </a:bodyPr>
          <a:lstStyle/>
          <a:p>
            <a:r>
              <a:rPr lang="en-US" b="1" dirty="0"/>
              <a:t>PG#3 </a:t>
            </a:r>
            <a:r>
              <a:rPr lang="en-US" dirty="0"/>
              <a:t>(Diversity): The program will train students to practice MFT from a self-reflective and cultural competence foundation with a variety of diverse clients</a:t>
            </a:r>
          </a:p>
          <a:p>
            <a:endParaRPr lang="en-US" dirty="0"/>
          </a:p>
          <a:p>
            <a:r>
              <a:rPr lang="en-US" dirty="0"/>
              <a:t>(</a:t>
            </a:r>
            <a:r>
              <a:rPr lang="en-US" sz="2400" i="1" dirty="0"/>
              <a:t>COAMFTE Developmental Competency Component: </a:t>
            </a:r>
            <a:r>
              <a:rPr lang="en-US" sz="2400" b="1" i="1" dirty="0"/>
              <a:t>Diversity</a:t>
            </a:r>
            <a:r>
              <a:rPr lang="en-US" sz="2400" i="1" dirty="0"/>
              <a:t>)</a:t>
            </a:r>
          </a:p>
          <a:p>
            <a:endParaRPr lang="en-US" sz="2400" i="1" dirty="0"/>
          </a:p>
          <a:p>
            <a:r>
              <a:rPr lang="en-US" sz="2400" b="1" dirty="0"/>
              <a:t>Curriculum Alignment:</a:t>
            </a:r>
          </a:p>
          <a:p>
            <a:pPr marL="0" indent="0">
              <a:buNone/>
            </a:pPr>
            <a:r>
              <a:rPr lang="en-US" sz="2400" dirty="0">
                <a:solidFill>
                  <a:srgbClr val="76923C"/>
                </a:solidFill>
                <a:latin typeface="Calibri" panose="020F0502020204030204" pitchFamily="34" charset="0"/>
              </a:rPr>
              <a:t>    </a:t>
            </a:r>
            <a:r>
              <a:rPr lang="en-US" sz="2600" dirty="0">
                <a:latin typeface="Calibri" panose="020F0502020204030204" pitchFamily="34" charset="0"/>
              </a:rPr>
              <a:t>CFT 6300: Diversity and Multicultural </a:t>
            </a:r>
          </a:p>
          <a:p>
            <a:pPr marL="0" indent="0">
              <a:buNone/>
            </a:pPr>
            <a:r>
              <a:rPr lang="en-US" sz="2600" dirty="0">
                <a:latin typeface="Calibri" panose="020F0502020204030204" pitchFamily="34" charset="0"/>
              </a:rPr>
              <a:t>    Counseling</a:t>
            </a:r>
            <a:endParaRPr lang="en-US" sz="2600" dirty="0"/>
          </a:p>
          <a:p>
            <a:endParaRPr lang="en-US" sz="2400" i="1" dirty="0"/>
          </a:p>
          <a:p>
            <a:endParaRPr lang="en-US" sz="2400" i="1" dirty="0"/>
          </a:p>
        </p:txBody>
      </p:sp>
      <p:graphicFrame>
        <p:nvGraphicFramePr>
          <p:cNvPr id="9" name="Content Placeholder 8" descr="Vertical Box List diagram showing 3 groups arranged one below the other and bullet points are present under each group"/>
          <p:cNvGraphicFramePr>
            <a:graphicFrameLocks noGrp="1"/>
          </p:cNvGraphicFramePr>
          <p:nvPr>
            <p:ph sz="half" idx="2"/>
            <p:extLst>
              <p:ext uri="{D42A27DB-BD31-4B8C-83A1-F6EECF244321}">
                <p14:modId xmlns:p14="http://schemas.microsoft.com/office/powerpoint/2010/main" val="2220554500"/>
              </p:ext>
            </p:extLst>
          </p:nvPr>
        </p:nvGraphicFramePr>
        <p:xfrm>
          <a:off x="6172202" y="2153921"/>
          <a:ext cx="5181600" cy="4134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655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fade">
                                      <p:cBhvr>
                                        <p:cTn id="22" dur="500"/>
                                        <p:tgtEl>
                                          <p:spTgt spid="1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fade">
                                      <p:cBhvr>
                                        <p:cTn id="27" dur="500"/>
                                        <p:tgtEl>
                                          <p:spTgt spid="10">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Graphic spid="9"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483995"/>
          </a:xfrm>
        </p:spPr>
        <p:txBody>
          <a:bodyPr>
            <a:normAutofit/>
          </a:bodyPr>
          <a:lstStyle/>
          <a:p>
            <a:pPr algn="ctr"/>
            <a:r>
              <a:rPr lang="en-US" sz="3600" b="1" dirty="0"/>
              <a:t>MA Program Goals (PG’s), Student Learning Outcomes (SLO’s), Targets &amp; Measure</a:t>
            </a:r>
          </a:p>
        </p:txBody>
      </p:sp>
      <p:sp>
        <p:nvSpPr>
          <p:cNvPr id="10" name="Content Placeholder 9"/>
          <p:cNvSpPr>
            <a:spLocks noGrp="1"/>
          </p:cNvSpPr>
          <p:nvPr>
            <p:ph sz="half" idx="1"/>
          </p:nvPr>
        </p:nvSpPr>
        <p:spPr>
          <a:xfrm>
            <a:off x="838200" y="2313993"/>
            <a:ext cx="5181600" cy="3862970"/>
          </a:xfrm>
        </p:spPr>
        <p:txBody>
          <a:bodyPr>
            <a:normAutofit fontScale="92500" lnSpcReduction="20000"/>
          </a:bodyPr>
          <a:lstStyle/>
          <a:p>
            <a:r>
              <a:rPr lang="en-US" b="1" dirty="0"/>
              <a:t>PG#4 </a:t>
            </a:r>
            <a:r>
              <a:rPr lang="en-US" dirty="0"/>
              <a:t>(Ethics): The program will train students who demonstrate competencies related to legal and professional ethics, standards of practice, and personal awareness in their clinical work. </a:t>
            </a:r>
          </a:p>
          <a:p>
            <a:endParaRPr lang="en-US" dirty="0"/>
          </a:p>
          <a:p>
            <a:r>
              <a:rPr lang="en-US" dirty="0"/>
              <a:t>(</a:t>
            </a:r>
            <a:r>
              <a:rPr lang="en-US" sz="2400" i="1" dirty="0"/>
              <a:t>COAMFTE Developmental Competency Component:  </a:t>
            </a:r>
            <a:r>
              <a:rPr lang="en-US" sz="2400" b="1" i="1" dirty="0"/>
              <a:t>Ethics</a:t>
            </a:r>
            <a:r>
              <a:rPr lang="en-US" sz="2400" i="1" dirty="0"/>
              <a:t>)</a:t>
            </a:r>
          </a:p>
          <a:p>
            <a:endParaRPr lang="en-US" sz="2400" i="1" dirty="0"/>
          </a:p>
          <a:p>
            <a:r>
              <a:rPr lang="en-US" sz="2400" b="1" dirty="0"/>
              <a:t>Curriculum Alignment:</a:t>
            </a:r>
          </a:p>
          <a:p>
            <a:pPr marL="0" indent="0">
              <a:buNone/>
            </a:pPr>
            <a:r>
              <a:rPr lang="en-US" dirty="0"/>
              <a:t>   CFT 6600: Law, Professional Ethics,    </a:t>
            </a:r>
          </a:p>
          <a:p>
            <a:pPr marL="0" indent="0">
              <a:buNone/>
            </a:pPr>
            <a:r>
              <a:rPr lang="en-US" dirty="0"/>
              <a:t>   and Community Practice and </a:t>
            </a:r>
          </a:p>
          <a:p>
            <a:pPr marL="0" indent="0">
              <a:buNone/>
            </a:pPr>
            <a:r>
              <a:rPr lang="en-US" dirty="0"/>
              <a:t>   Teletherapy</a:t>
            </a:r>
            <a:endParaRPr lang="en-US" sz="2400" b="1" dirty="0"/>
          </a:p>
          <a:p>
            <a:pPr marL="0" indent="0">
              <a:buNone/>
            </a:pPr>
            <a:endParaRPr lang="en-US" sz="2400" i="1" dirty="0"/>
          </a:p>
          <a:p>
            <a:pPr marL="0" indent="0">
              <a:buNone/>
            </a:pPr>
            <a:endParaRPr lang="en-US" sz="2400" i="1" dirty="0"/>
          </a:p>
          <a:p>
            <a:pPr marL="0" indent="0">
              <a:buNone/>
            </a:pPr>
            <a:endParaRPr lang="en-US" sz="2400" i="1" dirty="0"/>
          </a:p>
        </p:txBody>
      </p:sp>
      <p:graphicFrame>
        <p:nvGraphicFramePr>
          <p:cNvPr id="9" name="Content Placeholder 8" descr="Vertical Box List diagram showing 3 groups arranged one below the other and bullet points are present under each group"/>
          <p:cNvGraphicFramePr>
            <a:graphicFrameLocks noGrp="1"/>
          </p:cNvGraphicFramePr>
          <p:nvPr>
            <p:ph sz="half" idx="2"/>
            <p:extLst>
              <p:ext uri="{D42A27DB-BD31-4B8C-83A1-F6EECF244321}">
                <p14:modId xmlns:p14="http://schemas.microsoft.com/office/powerpoint/2010/main" val="1446964970"/>
              </p:ext>
            </p:extLst>
          </p:nvPr>
        </p:nvGraphicFramePr>
        <p:xfrm>
          <a:off x="6172202" y="1849120"/>
          <a:ext cx="5181600" cy="4897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675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fade">
                                      <p:cBhvr>
                                        <p:cTn id="17" dur="500"/>
                                        <p:tgtEl>
                                          <p:spTgt spid="10">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fade">
                                      <p:cBhvr>
                                        <p:cTn id="22" dur="500"/>
                                        <p:tgtEl>
                                          <p:spTgt spid="1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fade">
                                      <p:cBhvr>
                                        <p:cTn id="27" dur="500"/>
                                        <p:tgtEl>
                                          <p:spTgt spid="10">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xEl>
                                              <p:pRg st="7" end="7"/>
                                            </p:txEl>
                                          </p:spTgt>
                                        </p:tgtEl>
                                        <p:attrNameLst>
                                          <p:attrName>style.visibility</p:attrName>
                                        </p:attrNameLst>
                                      </p:cBhvr>
                                      <p:to>
                                        <p:strVal val="visible"/>
                                      </p:to>
                                    </p:set>
                                    <p:animEffect transition="in" filter="fade">
                                      <p:cBhvr>
                                        <p:cTn id="32" dur="500"/>
                                        <p:tgtEl>
                                          <p:spTgt spid="10">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Graphic spid="9" grpId="0">
        <p:bldAsOne/>
      </p:bldGraphic>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7957</TotalTime>
  <Words>3326</Words>
  <Application>Microsoft Office PowerPoint</Application>
  <PresentationFormat>Widescreen</PresentationFormat>
  <Paragraphs>312</Paragraphs>
  <Slides>30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Roboto</vt:lpstr>
      <vt:lpstr>Symbol</vt:lpstr>
      <vt:lpstr>Trebuchet MS</vt:lpstr>
      <vt:lpstr>Wingdings</vt:lpstr>
      <vt:lpstr>Wingdings 3</vt:lpstr>
      <vt:lpstr>Facet</vt:lpstr>
      <vt:lpstr>       Daybreak University Annual Retreat for COAMFTE Program April 23, 2026 </vt:lpstr>
      <vt:lpstr>Agenda for Today</vt:lpstr>
      <vt:lpstr>Welcome  &amp; Check-in</vt:lpstr>
      <vt:lpstr>Program Updates &amp;  Accreditation Status</vt:lpstr>
      <vt:lpstr>MA Program Mission  and Program Goals (PG’s)</vt:lpstr>
      <vt:lpstr>MA Program Goals (PG’s), Student Learning Outcomes (SLO’s), Targets &amp; Measure</vt:lpstr>
      <vt:lpstr>MA Program Goals (PG’s), Student Learning Outcomes (SLO’s), Targets &amp; Measure</vt:lpstr>
      <vt:lpstr>MA Program Goals (PG’s), Student Learning Outcomes (SLO’s), Targets &amp; Measure</vt:lpstr>
      <vt:lpstr>MA Program Goals (PG’s), Student Learning Outcomes (SLO’s), Targets &amp; Measure</vt:lpstr>
      <vt:lpstr>MA Program Goals (PG’s), Student Learning Outcomes (SLO’s), Targets &amp; Measure</vt:lpstr>
      <vt:lpstr>Ph.D. MFT Program Mission  and Program Goals (PG’s)</vt:lpstr>
      <vt:lpstr>PhD Program Goals (PG’s), Student Learning Outcomes (SLO’s), Targets &amp; Measure</vt:lpstr>
      <vt:lpstr>Ph.D. Program: PG #2</vt:lpstr>
      <vt:lpstr>Ph.D. Program: PG #3</vt:lpstr>
      <vt:lpstr>Ph.D. Program: PG #4</vt:lpstr>
      <vt:lpstr>PhD Program Goals (PG’s), Student Learning Outcomes (SLO’s), Targets &amp; Measure</vt:lpstr>
      <vt:lpstr>2025 Survey Feedback: MA Program Mission, PG’s, SLO’s</vt:lpstr>
      <vt:lpstr>2025 Survey Feedback: Ph.D. Program Mission, PG’s, SLO’s</vt:lpstr>
      <vt:lpstr>2025 Survey Feedback: MA Program  Diverse and Inclusive Learning Environment</vt:lpstr>
      <vt:lpstr>2025 Survey Feedback: Ph.D. Program  Diverse and Inclusive Learning Environment</vt:lpstr>
      <vt:lpstr>2025 Survey Feedback: MA Program  Diverse and Inclusive Learning Environment</vt:lpstr>
      <vt:lpstr>2025 Survey Data: Faculty, Program Clinical Supervisor, &amp; Staff Sufficiency</vt:lpstr>
      <vt:lpstr>2025 Survey Data: MA Program  Environmental Supports </vt:lpstr>
      <vt:lpstr>2025 Survey Data: Curriculum Feedback</vt:lpstr>
      <vt:lpstr>2025 Survey Data: Faculty, Program Clinical Supervisor and Program Director Effectiveness</vt:lpstr>
      <vt:lpstr>Graduation Achievement Data</vt:lpstr>
      <vt:lpstr>CFCC &amp; CFTC Clinical Updates</vt:lpstr>
      <vt:lpstr>Program Changes/Improvements MA Program</vt:lpstr>
      <vt:lpstr>Final remarks &amp; Next Steps</vt:lpstr>
      <vt:lpstr>Thank You for participating in 2026 Annual Retreat for MA MFT Program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Daybreak University Annual Retreat March 10, 2023</dc:title>
  <dc:creator>Martha Marquez</dc:creator>
  <cp:lastModifiedBy>Hye Jin Kim</cp:lastModifiedBy>
  <cp:revision>84</cp:revision>
  <dcterms:created xsi:type="dcterms:W3CDTF">2023-03-03T22:19:39Z</dcterms:created>
  <dcterms:modified xsi:type="dcterms:W3CDTF">2026-04-23T19:36:25Z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74064600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